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B12AC2-C1CD-408D-AF9F-CF059C86C246}" type="doc">
      <dgm:prSet loTypeId="urn:microsoft.com/office/officeart/2005/8/layout/process2" loCatId="process" qsTypeId="urn:microsoft.com/office/officeart/2005/8/quickstyle/simple5" qsCatId="simple" csTypeId="urn:microsoft.com/office/officeart/2005/8/colors/colorful4" csCatId="colorful" phldr="1"/>
      <dgm:spPr/>
    </dgm:pt>
    <dgm:pt modelId="{A1FAA0E4-0A60-4F5A-9C05-6A4DDDC88967}">
      <dgm:prSet phldrT="[Texto]"/>
      <dgm:spPr/>
      <dgm:t>
        <a:bodyPr/>
        <a:lstStyle/>
        <a:p>
          <a:r>
            <a:rPr lang="pt-PT" dirty="0" smtClean="0"/>
            <a:t>Biosfera</a:t>
          </a:r>
          <a:endParaRPr lang="pt-PT" dirty="0"/>
        </a:p>
      </dgm:t>
    </dgm:pt>
    <dgm:pt modelId="{79455E37-D08F-46AF-968A-0473B259D0CF}" type="parTrans" cxnId="{86018114-4283-464D-8850-0871C13E20FC}">
      <dgm:prSet/>
      <dgm:spPr/>
      <dgm:t>
        <a:bodyPr/>
        <a:lstStyle/>
        <a:p>
          <a:endParaRPr lang="pt-PT"/>
        </a:p>
      </dgm:t>
    </dgm:pt>
    <dgm:pt modelId="{C5DB507F-654C-48E9-B4CD-D0434A0E53D8}" type="sibTrans" cxnId="{86018114-4283-464D-8850-0871C13E20FC}">
      <dgm:prSet/>
      <dgm:spPr/>
      <dgm:t>
        <a:bodyPr/>
        <a:lstStyle/>
        <a:p>
          <a:endParaRPr lang="pt-PT" dirty="0"/>
        </a:p>
      </dgm:t>
    </dgm:pt>
    <dgm:pt modelId="{55448919-75E4-4EF4-B0CB-BC2ADFF1D7A8}">
      <dgm:prSet phldrT="[Texto]"/>
      <dgm:spPr/>
      <dgm:t>
        <a:bodyPr/>
        <a:lstStyle/>
        <a:p>
          <a:r>
            <a:rPr lang="pt-PT" dirty="0" smtClean="0"/>
            <a:t>Ecossistemas</a:t>
          </a:r>
          <a:endParaRPr lang="pt-PT" dirty="0"/>
        </a:p>
      </dgm:t>
    </dgm:pt>
    <dgm:pt modelId="{D2E7386F-1E47-4495-A819-AD2BD19917F1}" type="parTrans" cxnId="{C8BA684F-2FE0-4FB9-9431-CDB497484A93}">
      <dgm:prSet/>
      <dgm:spPr/>
      <dgm:t>
        <a:bodyPr/>
        <a:lstStyle/>
        <a:p>
          <a:endParaRPr lang="pt-PT"/>
        </a:p>
      </dgm:t>
    </dgm:pt>
    <dgm:pt modelId="{3E3F626B-7AB4-43F8-87F2-21A8DBDE2DE3}" type="sibTrans" cxnId="{C8BA684F-2FE0-4FB9-9431-CDB497484A93}">
      <dgm:prSet/>
      <dgm:spPr/>
      <dgm:t>
        <a:bodyPr/>
        <a:lstStyle/>
        <a:p>
          <a:endParaRPr lang="pt-PT" dirty="0"/>
        </a:p>
      </dgm:t>
    </dgm:pt>
    <dgm:pt modelId="{EFC8B891-B4FE-4733-987C-749DD2AF5128}">
      <dgm:prSet phldrT="[Texto]"/>
      <dgm:spPr/>
      <dgm:t>
        <a:bodyPr/>
        <a:lstStyle/>
        <a:p>
          <a:r>
            <a:rPr lang="pt-PT" dirty="0" smtClean="0"/>
            <a:t>Comunidades</a:t>
          </a:r>
          <a:endParaRPr lang="pt-PT" dirty="0"/>
        </a:p>
      </dgm:t>
    </dgm:pt>
    <dgm:pt modelId="{F9BE3242-1F28-4EC7-9896-67B9A97286EF}" type="parTrans" cxnId="{4E743871-61F1-46AB-B55E-F0AF9DB6EEF7}">
      <dgm:prSet/>
      <dgm:spPr/>
      <dgm:t>
        <a:bodyPr/>
        <a:lstStyle/>
        <a:p>
          <a:endParaRPr lang="pt-PT"/>
        </a:p>
      </dgm:t>
    </dgm:pt>
    <dgm:pt modelId="{E6B81531-566E-4756-BF41-D94816BAE88E}" type="sibTrans" cxnId="{4E743871-61F1-46AB-B55E-F0AF9DB6EEF7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pt-PT" dirty="0"/>
        </a:p>
      </dgm:t>
    </dgm:pt>
    <dgm:pt modelId="{CA86711E-3257-4AC8-B52D-97258E079243}">
      <dgm:prSet/>
      <dgm:spPr/>
      <dgm:t>
        <a:bodyPr/>
        <a:lstStyle/>
        <a:p>
          <a:r>
            <a:rPr lang="pt-PT" dirty="0" smtClean="0"/>
            <a:t>Populações</a:t>
          </a:r>
          <a:endParaRPr lang="pt-PT" dirty="0"/>
        </a:p>
      </dgm:t>
    </dgm:pt>
    <dgm:pt modelId="{9A1212B4-9F7A-4722-B49D-96A675AAC3F7}" type="parTrans" cxnId="{95598DD3-FDB1-4414-A66D-52EACC21E255}">
      <dgm:prSet/>
      <dgm:spPr/>
      <dgm:t>
        <a:bodyPr/>
        <a:lstStyle/>
        <a:p>
          <a:endParaRPr lang="pt-PT"/>
        </a:p>
      </dgm:t>
    </dgm:pt>
    <dgm:pt modelId="{6A92F92E-9F33-4395-83E8-290F21E231F4}" type="sibTrans" cxnId="{95598DD3-FDB1-4414-A66D-52EACC21E255}">
      <dgm:prSet/>
      <dgm:spPr/>
      <dgm:t>
        <a:bodyPr/>
        <a:lstStyle/>
        <a:p>
          <a:endParaRPr lang="pt-PT"/>
        </a:p>
      </dgm:t>
    </dgm:pt>
    <dgm:pt modelId="{B466DBE6-2148-43AC-9AD2-46729BD205B8}" type="pres">
      <dgm:prSet presAssocID="{36B12AC2-C1CD-408D-AF9F-CF059C86C246}" presName="linearFlow" presStyleCnt="0">
        <dgm:presLayoutVars>
          <dgm:resizeHandles val="exact"/>
        </dgm:presLayoutVars>
      </dgm:prSet>
      <dgm:spPr/>
    </dgm:pt>
    <dgm:pt modelId="{277D2D39-B32C-45FF-96B3-D1DDD82855A0}" type="pres">
      <dgm:prSet presAssocID="{A1FAA0E4-0A60-4F5A-9C05-6A4DDDC8896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50D71A4-10AF-4DBC-A2A9-9978BDCAC20C}" type="pres">
      <dgm:prSet presAssocID="{C5DB507F-654C-48E9-B4CD-D0434A0E53D8}" presName="sibTrans" presStyleLbl="sibTrans2D1" presStyleIdx="0" presStyleCnt="3"/>
      <dgm:spPr/>
      <dgm:t>
        <a:bodyPr/>
        <a:lstStyle/>
        <a:p>
          <a:endParaRPr lang="pt-PT"/>
        </a:p>
      </dgm:t>
    </dgm:pt>
    <dgm:pt modelId="{A16A2464-F0CD-4403-98D3-2E83BC917A3B}" type="pres">
      <dgm:prSet presAssocID="{C5DB507F-654C-48E9-B4CD-D0434A0E53D8}" presName="connectorText" presStyleLbl="sibTrans2D1" presStyleIdx="0" presStyleCnt="3"/>
      <dgm:spPr/>
      <dgm:t>
        <a:bodyPr/>
        <a:lstStyle/>
        <a:p>
          <a:endParaRPr lang="pt-PT"/>
        </a:p>
      </dgm:t>
    </dgm:pt>
    <dgm:pt modelId="{DF052B3C-4A58-46AA-8417-1977C32CAEA7}" type="pres">
      <dgm:prSet presAssocID="{55448919-75E4-4EF4-B0CB-BC2ADFF1D7A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3D2CB97-3B5D-493A-95B8-89685E01B726}" type="pres">
      <dgm:prSet presAssocID="{3E3F626B-7AB4-43F8-87F2-21A8DBDE2DE3}" presName="sibTrans" presStyleLbl="sibTrans2D1" presStyleIdx="1" presStyleCnt="3"/>
      <dgm:spPr/>
      <dgm:t>
        <a:bodyPr/>
        <a:lstStyle/>
        <a:p>
          <a:endParaRPr lang="pt-PT"/>
        </a:p>
      </dgm:t>
    </dgm:pt>
    <dgm:pt modelId="{A47EF6F0-90C8-457A-962A-D36B1F642FCA}" type="pres">
      <dgm:prSet presAssocID="{3E3F626B-7AB4-43F8-87F2-21A8DBDE2DE3}" presName="connectorText" presStyleLbl="sibTrans2D1" presStyleIdx="1" presStyleCnt="3"/>
      <dgm:spPr/>
      <dgm:t>
        <a:bodyPr/>
        <a:lstStyle/>
        <a:p>
          <a:endParaRPr lang="pt-PT"/>
        </a:p>
      </dgm:t>
    </dgm:pt>
    <dgm:pt modelId="{E211A945-FF73-4DAD-B7F9-9F41CACC18E2}" type="pres">
      <dgm:prSet presAssocID="{EFC8B891-B4FE-4733-987C-749DD2AF512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0C50218-549E-441C-AD3E-2053DA52A078}" type="pres">
      <dgm:prSet presAssocID="{E6B81531-566E-4756-BF41-D94816BAE88E}" presName="sibTrans" presStyleLbl="sibTrans2D1" presStyleIdx="2" presStyleCnt="3"/>
      <dgm:spPr/>
      <dgm:t>
        <a:bodyPr/>
        <a:lstStyle/>
        <a:p>
          <a:endParaRPr lang="pt-PT"/>
        </a:p>
      </dgm:t>
    </dgm:pt>
    <dgm:pt modelId="{1CD9C653-C098-4209-AD87-245DC9C7951F}" type="pres">
      <dgm:prSet presAssocID="{E6B81531-566E-4756-BF41-D94816BAE88E}" presName="connectorText" presStyleLbl="sibTrans2D1" presStyleIdx="2" presStyleCnt="3"/>
      <dgm:spPr/>
      <dgm:t>
        <a:bodyPr/>
        <a:lstStyle/>
        <a:p>
          <a:endParaRPr lang="pt-PT"/>
        </a:p>
      </dgm:t>
    </dgm:pt>
    <dgm:pt modelId="{0D40EF0F-BB05-4235-8E17-B5F1140B54FF}" type="pres">
      <dgm:prSet presAssocID="{CA86711E-3257-4AC8-B52D-97258E07924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A60C8DD1-4A3A-46DC-B0D3-BA0B080CE82C}" type="presOf" srcId="{EFC8B891-B4FE-4733-987C-749DD2AF5128}" destId="{E211A945-FF73-4DAD-B7F9-9F41CACC18E2}" srcOrd="0" destOrd="0" presId="urn:microsoft.com/office/officeart/2005/8/layout/process2"/>
    <dgm:cxn modelId="{0D656F41-C496-46A0-A80A-D558B4C7D272}" type="presOf" srcId="{55448919-75E4-4EF4-B0CB-BC2ADFF1D7A8}" destId="{DF052B3C-4A58-46AA-8417-1977C32CAEA7}" srcOrd="0" destOrd="0" presId="urn:microsoft.com/office/officeart/2005/8/layout/process2"/>
    <dgm:cxn modelId="{4E743871-61F1-46AB-B55E-F0AF9DB6EEF7}" srcId="{36B12AC2-C1CD-408D-AF9F-CF059C86C246}" destId="{EFC8B891-B4FE-4733-987C-749DD2AF5128}" srcOrd="2" destOrd="0" parTransId="{F9BE3242-1F28-4EC7-9896-67B9A97286EF}" sibTransId="{E6B81531-566E-4756-BF41-D94816BAE88E}"/>
    <dgm:cxn modelId="{95598DD3-FDB1-4414-A66D-52EACC21E255}" srcId="{36B12AC2-C1CD-408D-AF9F-CF059C86C246}" destId="{CA86711E-3257-4AC8-B52D-97258E079243}" srcOrd="3" destOrd="0" parTransId="{9A1212B4-9F7A-4722-B49D-96A675AAC3F7}" sibTransId="{6A92F92E-9F33-4395-83E8-290F21E231F4}"/>
    <dgm:cxn modelId="{86018114-4283-464D-8850-0871C13E20FC}" srcId="{36B12AC2-C1CD-408D-AF9F-CF059C86C246}" destId="{A1FAA0E4-0A60-4F5A-9C05-6A4DDDC88967}" srcOrd="0" destOrd="0" parTransId="{79455E37-D08F-46AF-968A-0473B259D0CF}" sibTransId="{C5DB507F-654C-48E9-B4CD-D0434A0E53D8}"/>
    <dgm:cxn modelId="{7DAF5F40-CA2A-4FAC-BCAA-6301015C5635}" type="presOf" srcId="{36B12AC2-C1CD-408D-AF9F-CF059C86C246}" destId="{B466DBE6-2148-43AC-9AD2-46729BD205B8}" srcOrd="0" destOrd="0" presId="urn:microsoft.com/office/officeart/2005/8/layout/process2"/>
    <dgm:cxn modelId="{532A4E7C-088C-4A63-856F-F007CE60FEF3}" type="presOf" srcId="{CA86711E-3257-4AC8-B52D-97258E079243}" destId="{0D40EF0F-BB05-4235-8E17-B5F1140B54FF}" srcOrd="0" destOrd="0" presId="urn:microsoft.com/office/officeart/2005/8/layout/process2"/>
    <dgm:cxn modelId="{1FF2B906-927A-4954-88CF-265713022001}" type="presOf" srcId="{3E3F626B-7AB4-43F8-87F2-21A8DBDE2DE3}" destId="{33D2CB97-3B5D-493A-95B8-89685E01B726}" srcOrd="0" destOrd="0" presId="urn:microsoft.com/office/officeart/2005/8/layout/process2"/>
    <dgm:cxn modelId="{C8BA684F-2FE0-4FB9-9431-CDB497484A93}" srcId="{36B12AC2-C1CD-408D-AF9F-CF059C86C246}" destId="{55448919-75E4-4EF4-B0CB-BC2ADFF1D7A8}" srcOrd="1" destOrd="0" parTransId="{D2E7386F-1E47-4495-A819-AD2BD19917F1}" sibTransId="{3E3F626B-7AB4-43F8-87F2-21A8DBDE2DE3}"/>
    <dgm:cxn modelId="{97225B1B-C5B3-4463-A0DC-8C65C5DF9C4E}" type="presOf" srcId="{3E3F626B-7AB4-43F8-87F2-21A8DBDE2DE3}" destId="{A47EF6F0-90C8-457A-962A-D36B1F642FCA}" srcOrd="1" destOrd="0" presId="urn:microsoft.com/office/officeart/2005/8/layout/process2"/>
    <dgm:cxn modelId="{D1739DB7-F4C4-4636-9D0A-BCC96909981C}" type="presOf" srcId="{C5DB507F-654C-48E9-B4CD-D0434A0E53D8}" destId="{D50D71A4-10AF-4DBC-A2A9-9978BDCAC20C}" srcOrd="0" destOrd="0" presId="urn:microsoft.com/office/officeart/2005/8/layout/process2"/>
    <dgm:cxn modelId="{244F13EA-551B-4E95-A6D3-582B56FF95E4}" type="presOf" srcId="{C5DB507F-654C-48E9-B4CD-D0434A0E53D8}" destId="{A16A2464-F0CD-4403-98D3-2E83BC917A3B}" srcOrd="1" destOrd="0" presId="urn:microsoft.com/office/officeart/2005/8/layout/process2"/>
    <dgm:cxn modelId="{27FB9399-E6AA-4FFD-9B92-4299B7291B84}" type="presOf" srcId="{E6B81531-566E-4756-BF41-D94816BAE88E}" destId="{70C50218-549E-441C-AD3E-2053DA52A078}" srcOrd="0" destOrd="0" presId="urn:microsoft.com/office/officeart/2005/8/layout/process2"/>
    <dgm:cxn modelId="{A53101B7-A8D0-4BE9-957C-57FE916CA986}" type="presOf" srcId="{A1FAA0E4-0A60-4F5A-9C05-6A4DDDC88967}" destId="{277D2D39-B32C-45FF-96B3-D1DDD82855A0}" srcOrd="0" destOrd="0" presId="urn:microsoft.com/office/officeart/2005/8/layout/process2"/>
    <dgm:cxn modelId="{1D210BDC-1D5F-4D9B-BA90-71264CDEBCC6}" type="presOf" srcId="{E6B81531-566E-4756-BF41-D94816BAE88E}" destId="{1CD9C653-C098-4209-AD87-245DC9C7951F}" srcOrd="1" destOrd="0" presId="urn:microsoft.com/office/officeart/2005/8/layout/process2"/>
    <dgm:cxn modelId="{9BD61CBE-24D8-4F95-9F0E-A78B58CA8E43}" type="presParOf" srcId="{B466DBE6-2148-43AC-9AD2-46729BD205B8}" destId="{277D2D39-B32C-45FF-96B3-D1DDD82855A0}" srcOrd="0" destOrd="0" presId="urn:microsoft.com/office/officeart/2005/8/layout/process2"/>
    <dgm:cxn modelId="{679EE877-B43F-4415-9495-55C304836AE3}" type="presParOf" srcId="{B466DBE6-2148-43AC-9AD2-46729BD205B8}" destId="{D50D71A4-10AF-4DBC-A2A9-9978BDCAC20C}" srcOrd="1" destOrd="0" presId="urn:microsoft.com/office/officeart/2005/8/layout/process2"/>
    <dgm:cxn modelId="{C9E024A9-4B4A-4D72-8BAF-F2FA1565BFBC}" type="presParOf" srcId="{D50D71A4-10AF-4DBC-A2A9-9978BDCAC20C}" destId="{A16A2464-F0CD-4403-98D3-2E83BC917A3B}" srcOrd="0" destOrd="0" presId="urn:microsoft.com/office/officeart/2005/8/layout/process2"/>
    <dgm:cxn modelId="{37A7C5BB-ABEE-4B42-B6A3-B45323C959B3}" type="presParOf" srcId="{B466DBE6-2148-43AC-9AD2-46729BD205B8}" destId="{DF052B3C-4A58-46AA-8417-1977C32CAEA7}" srcOrd="2" destOrd="0" presId="urn:microsoft.com/office/officeart/2005/8/layout/process2"/>
    <dgm:cxn modelId="{1BC73F8D-4A5C-4E9B-B74B-6351C6C2F739}" type="presParOf" srcId="{B466DBE6-2148-43AC-9AD2-46729BD205B8}" destId="{33D2CB97-3B5D-493A-95B8-89685E01B726}" srcOrd="3" destOrd="0" presId="urn:microsoft.com/office/officeart/2005/8/layout/process2"/>
    <dgm:cxn modelId="{434F11D5-0D2A-4A49-B4EC-FD1F1E24B21B}" type="presParOf" srcId="{33D2CB97-3B5D-493A-95B8-89685E01B726}" destId="{A47EF6F0-90C8-457A-962A-D36B1F642FCA}" srcOrd="0" destOrd="0" presId="urn:microsoft.com/office/officeart/2005/8/layout/process2"/>
    <dgm:cxn modelId="{8BA73207-D3FF-434F-90AB-47902D70E344}" type="presParOf" srcId="{B466DBE6-2148-43AC-9AD2-46729BD205B8}" destId="{E211A945-FF73-4DAD-B7F9-9F41CACC18E2}" srcOrd="4" destOrd="0" presId="urn:microsoft.com/office/officeart/2005/8/layout/process2"/>
    <dgm:cxn modelId="{8CCC658F-3AA4-4D49-B951-9F6B5F2727FF}" type="presParOf" srcId="{B466DBE6-2148-43AC-9AD2-46729BD205B8}" destId="{70C50218-549E-441C-AD3E-2053DA52A078}" srcOrd="5" destOrd="0" presId="urn:microsoft.com/office/officeart/2005/8/layout/process2"/>
    <dgm:cxn modelId="{8922FBE8-707D-46D4-83D8-A72884CA4212}" type="presParOf" srcId="{70C50218-549E-441C-AD3E-2053DA52A078}" destId="{1CD9C653-C098-4209-AD87-245DC9C7951F}" srcOrd="0" destOrd="0" presId="urn:microsoft.com/office/officeart/2005/8/layout/process2"/>
    <dgm:cxn modelId="{D1E18234-8936-4544-A7F1-9EF04C3FFFD8}" type="presParOf" srcId="{B466DBE6-2148-43AC-9AD2-46729BD205B8}" destId="{0D40EF0F-BB05-4235-8E17-B5F1140B54FF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A0BD66-16EB-40AE-923E-8F5B3A02C36E}" type="doc">
      <dgm:prSet loTypeId="urn:microsoft.com/office/officeart/2005/8/layout/process5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pt-PT"/>
        </a:p>
      </dgm:t>
    </dgm:pt>
    <dgm:pt modelId="{E8C487D8-6EC0-4E64-A89C-1B93D6017146}">
      <dgm:prSet phldrT="[Texto]" custT="1"/>
      <dgm:spPr/>
      <dgm:t>
        <a:bodyPr/>
        <a:lstStyle/>
        <a:p>
          <a:r>
            <a:rPr lang="pt-PT" sz="1800" dirty="0" smtClean="0"/>
            <a:t>Organismos</a:t>
          </a:r>
          <a:endParaRPr lang="pt-PT" sz="1800" dirty="0"/>
        </a:p>
      </dgm:t>
    </dgm:pt>
    <dgm:pt modelId="{31F65372-14CC-4250-8A30-79DB0166DD61}" type="parTrans" cxnId="{5A6CC7DB-0A5B-433C-B3C0-B786CC867E70}">
      <dgm:prSet/>
      <dgm:spPr/>
      <dgm:t>
        <a:bodyPr/>
        <a:lstStyle/>
        <a:p>
          <a:endParaRPr lang="pt-PT"/>
        </a:p>
      </dgm:t>
    </dgm:pt>
    <dgm:pt modelId="{2211BDA1-82DE-47A0-BFBB-AC198CF7B234}" type="sibTrans" cxnId="{5A6CC7DB-0A5B-433C-B3C0-B786CC867E70}">
      <dgm:prSet/>
      <dgm:spPr/>
      <dgm:t>
        <a:bodyPr/>
        <a:lstStyle/>
        <a:p>
          <a:endParaRPr lang="pt-PT" dirty="0"/>
        </a:p>
      </dgm:t>
    </dgm:pt>
    <dgm:pt modelId="{CF7C3272-D340-45F0-B8B4-76DD11E4F23D}">
      <dgm:prSet phldrT="[Texto]" custT="1"/>
      <dgm:spPr/>
      <dgm:t>
        <a:bodyPr/>
        <a:lstStyle/>
        <a:p>
          <a:r>
            <a:rPr lang="pt-PT" sz="1800" dirty="0" smtClean="0"/>
            <a:t>Sistema de Órgãos</a:t>
          </a:r>
          <a:endParaRPr lang="pt-PT" sz="1800" dirty="0"/>
        </a:p>
      </dgm:t>
    </dgm:pt>
    <dgm:pt modelId="{9061B802-1D59-4A8B-ADC5-D26053D0F13A}" type="parTrans" cxnId="{5758B92B-8795-4348-AA33-326B36EBFBB7}">
      <dgm:prSet/>
      <dgm:spPr/>
      <dgm:t>
        <a:bodyPr/>
        <a:lstStyle/>
        <a:p>
          <a:endParaRPr lang="pt-PT"/>
        </a:p>
      </dgm:t>
    </dgm:pt>
    <dgm:pt modelId="{12DBA660-B79A-43A0-8063-6A49230DDA1D}" type="sibTrans" cxnId="{5758B92B-8795-4348-AA33-326B36EBFBB7}">
      <dgm:prSet/>
      <dgm:spPr/>
      <dgm:t>
        <a:bodyPr/>
        <a:lstStyle/>
        <a:p>
          <a:endParaRPr lang="pt-PT" dirty="0"/>
        </a:p>
      </dgm:t>
    </dgm:pt>
    <dgm:pt modelId="{00B59C49-E62D-41D3-8ABE-451CC15CB0DC}">
      <dgm:prSet phldrT="[Texto]" custT="1"/>
      <dgm:spPr/>
      <dgm:t>
        <a:bodyPr/>
        <a:lstStyle/>
        <a:p>
          <a:r>
            <a:rPr lang="pt-PT" sz="1800" dirty="0" smtClean="0"/>
            <a:t>Órgãos</a:t>
          </a:r>
          <a:endParaRPr lang="pt-PT" sz="1800" dirty="0"/>
        </a:p>
      </dgm:t>
    </dgm:pt>
    <dgm:pt modelId="{BC5C8138-26BD-4A45-8A5D-1B23E4F3B8B3}" type="parTrans" cxnId="{DB3B30B8-468F-404B-8BC1-CEB5DB7915C0}">
      <dgm:prSet/>
      <dgm:spPr/>
      <dgm:t>
        <a:bodyPr/>
        <a:lstStyle/>
        <a:p>
          <a:endParaRPr lang="pt-PT"/>
        </a:p>
      </dgm:t>
    </dgm:pt>
    <dgm:pt modelId="{016F1139-A264-4C66-9726-27F9C0F240D6}" type="sibTrans" cxnId="{DB3B30B8-468F-404B-8BC1-CEB5DB7915C0}">
      <dgm:prSet/>
      <dgm:spPr/>
      <dgm:t>
        <a:bodyPr/>
        <a:lstStyle/>
        <a:p>
          <a:endParaRPr lang="pt-PT" dirty="0"/>
        </a:p>
      </dgm:t>
    </dgm:pt>
    <dgm:pt modelId="{0EDD461D-85C7-48EA-8908-9A72BE748F94}">
      <dgm:prSet phldrT="[Texto]" custT="1"/>
      <dgm:spPr/>
      <dgm:t>
        <a:bodyPr/>
        <a:lstStyle/>
        <a:p>
          <a:r>
            <a:rPr lang="pt-PT" sz="1800" dirty="0" smtClean="0"/>
            <a:t>Células</a:t>
          </a:r>
          <a:endParaRPr lang="pt-PT" sz="1800" dirty="0"/>
        </a:p>
      </dgm:t>
    </dgm:pt>
    <dgm:pt modelId="{0840DBDA-65DA-47E1-AEA8-615366D97F8E}" type="parTrans" cxnId="{3AEC5DD6-BCDC-43CB-B0C2-BD9CBE73CD11}">
      <dgm:prSet/>
      <dgm:spPr/>
      <dgm:t>
        <a:bodyPr/>
        <a:lstStyle/>
        <a:p>
          <a:endParaRPr lang="pt-PT"/>
        </a:p>
      </dgm:t>
    </dgm:pt>
    <dgm:pt modelId="{5A557485-392C-4E7B-AD5F-E502E3E5AC80}" type="sibTrans" cxnId="{3AEC5DD6-BCDC-43CB-B0C2-BD9CBE73CD11}">
      <dgm:prSet/>
      <dgm:spPr/>
      <dgm:t>
        <a:bodyPr/>
        <a:lstStyle/>
        <a:p>
          <a:endParaRPr lang="pt-PT" dirty="0"/>
        </a:p>
      </dgm:t>
    </dgm:pt>
    <dgm:pt modelId="{BA017AEE-0A3F-458A-9917-161B482E850C}">
      <dgm:prSet phldrT="[Texto]" custT="1"/>
      <dgm:spPr/>
      <dgm:t>
        <a:bodyPr/>
        <a:lstStyle/>
        <a:p>
          <a:r>
            <a:rPr lang="pt-PT" sz="1800" dirty="0" smtClean="0"/>
            <a:t>Tecidos</a:t>
          </a:r>
          <a:endParaRPr lang="pt-PT" sz="1800" dirty="0"/>
        </a:p>
      </dgm:t>
    </dgm:pt>
    <dgm:pt modelId="{6750D05D-38DA-4F22-9A96-CD4265117A6D}" type="parTrans" cxnId="{134B43F2-3FBA-4633-8B6C-1DB1E9C7F652}">
      <dgm:prSet/>
      <dgm:spPr/>
      <dgm:t>
        <a:bodyPr/>
        <a:lstStyle/>
        <a:p>
          <a:endParaRPr lang="pt-PT"/>
        </a:p>
      </dgm:t>
    </dgm:pt>
    <dgm:pt modelId="{A2C0379F-34CF-46A6-94D2-398D96059463}" type="sibTrans" cxnId="{134B43F2-3FBA-4633-8B6C-1DB1E9C7F652}">
      <dgm:prSet/>
      <dgm:spPr/>
      <dgm:t>
        <a:bodyPr/>
        <a:lstStyle/>
        <a:p>
          <a:endParaRPr lang="pt-PT"/>
        </a:p>
      </dgm:t>
    </dgm:pt>
    <dgm:pt modelId="{600ADD6F-C436-4184-9168-6066FFC6BCB8}" type="pres">
      <dgm:prSet presAssocID="{BCA0BD66-16EB-40AE-923E-8F5B3A02C36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5E8F0F39-9647-4BC2-BDBB-8C97A6C644DB}" type="pres">
      <dgm:prSet presAssocID="{E8C487D8-6EC0-4E64-A89C-1B93D601714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BE61BAC-F7A2-4144-AD24-6CFFDE8D21BF}" type="pres">
      <dgm:prSet presAssocID="{2211BDA1-82DE-47A0-BFBB-AC198CF7B234}" presName="sibTrans" presStyleLbl="sibTrans2D1" presStyleIdx="0" presStyleCnt="4" custScaleX="152864"/>
      <dgm:spPr/>
      <dgm:t>
        <a:bodyPr/>
        <a:lstStyle/>
        <a:p>
          <a:endParaRPr lang="pt-PT"/>
        </a:p>
      </dgm:t>
    </dgm:pt>
    <dgm:pt modelId="{2D488180-38EF-4513-8F9A-A6D36FDFD422}" type="pres">
      <dgm:prSet presAssocID="{2211BDA1-82DE-47A0-BFBB-AC198CF7B234}" presName="connectorText" presStyleLbl="sibTrans2D1" presStyleIdx="0" presStyleCnt="4"/>
      <dgm:spPr/>
      <dgm:t>
        <a:bodyPr/>
        <a:lstStyle/>
        <a:p>
          <a:endParaRPr lang="pt-PT"/>
        </a:p>
      </dgm:t>
    </dgm:pt>
    <dgm:pt modelId="{5B01B541-8214-47C9-998D-C07B8748AB87}" type="pres">
      <dgm:prSet presAssocID="{CF7C3272-D340-45F0-B8B4-76DD11E4F23D}" presName="node" presStyleLbl="node1" presStyleIdx="1" presStyleCnt="5" custLinFactX="10784" custLinFactNeighborX="100000" custLinFactNeighborY="337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C1E5D07-3D05-4B06-B20F-3A2C50041565}" type="pres">
      <dgm:prSet presAssocID="{12DBA660-B79A-43A0-8063-6A49230DDA1D}" presName="sibTrans" presStyleLbl="sibTrans2D1" presStyleIdx="1" presStyleCnt="4"/>
      <dgm:spPr/>
      <dgm:t>
        <a:bodyPr/>
        <a:lstStyle/>
        <a:p>
          <a:endParaRPr lang="pt-PT"/>
        </a:p>
      </dgm:t>
    </dgm:pt>
    <dgm:pt modelId="{9EBF4AE2-0C5A-4BF4-A4C2-C8B79C452B26}" type="pres">
      <dgm:prSet presAssocID="{12DBA660-B79A-43A0-8063-6A49230DDA1D}" presName="connectorText" presStyleLbl="sibTrans2D1" presStyleIdx="1" presStyleCnt="4"/>
      <dgm:spPr/>
      <dgm:t>
        <a:bodyPr/>
        <a:lstStyle/>
        <a:p>
          <a:endParaRPr lang="pt-PT"/>
        </a:p>
      </dgm:t>
    </dgm:pt>
    <dgm:pt modelId="{D7831C44-5F7E-402F-9008-5ADD8662B900}" type="pres">
      <dgm:prSet presAssocID="{00B59C49-E62D-41D3-8ABE-451CC15CB0DC}" presName="node" presStyleLbl="node1" presStyleIdx="2" presStyleCnt="5" custLinFactY="59819" custLinFactNeighborX="14197" custLinFactNeighborY="10000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BFBF8A2-C916-4070-A9DE-1B89417B0908}" type="pres">
      <dgm:prSet presAssocID="{016F1139-A264-4C66-9726-27F9C0F240D6}" presName="sibTrans" presStyleLbl="sibTrans2D1" presStyleIdx="2" presStyleCnt="4" custAng="10776793" custFlipHor="1" custScaleX="62418" custLinFactNeighborX="51575" custLinFactNeighborY="22950"/>
      <dgm:spPr/>
      <dgm:t>
        <a:bodyPr/>
        <a:lstStyle/>
        <a:p>
          <a:endParaRPr lang="pt-PT"/>
        </a:p>
      </dgm:t>
    </dgm:pt>
    <dgm:pt modelId="{06491A57-0743-473C-966C-3163DE17D522}" type="pres">
      <dgm:prSet presAssocID="{016F1139-A264-4C66-9726-27F9C0F240D6}" presName="connectorText" presStyleLbl="sibTrans2D1" presStyleIdx="2" presStyleCnt="4"/>
      <dgm:spPr/>
      <dgm:t>
        <a:bodyPr/>
        <a:lstStyle/>
        <a:p>
          <a:endParaRPr lang="pt-PT"/>
        </a:p>
      </dgm:t>
    </dgm:pt>
    <dgm:pt modelId="{5A38A946-E37E-4F68-8B25-3864EC21BB12}" type="pres">
      <dgm:prSet presAssocID="{0EDD461D-85C7-48EA-8908-9A72BE748F94}" presName="node" presStyleLbl="node1" presStyleIdx="3" presStyleCnt="5" custLinFactX="-149297" custLinFactNeighborX="-200000" custLinFactNeighborY="-569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702C124-BE17-4811-A6E7-E9834CA948D8}" type="pres">
      <dgm:prSet presAssocID="{5A557485-392C-4E7B-AD5F-E502E3E5AC80}" presName="sibTrans" presStyleLbl="sibTrans2D1" presStyleIdx="3" presStyleCnt="4" custAng="10816550" custScaleX="140265" custLinFactNeighborX="-4400" custLinFactNeighborY="-14058"/>
      <dgm:spPr/>
      <dgm:t>
        <a:bodyPr/>
        <a:lstStyle/>
        <a:p>
          <a:endParaRPr lang="pt-PT"/>
        </a:p>
      </dgm:t>
    </dgm:pt>
    <dgm:pt modelId="{95A8E197-A5C5-4196-BEEB-CEFED9E7D744}" type="pres">
      <dgm:prSet presAssocID="{5A557485-392C-4E7B-AD5F-E502E3E5AC80}" presName="connectorText" presStyleLbl="sibTrans2D1" presStyleIdx="3" presStyleCnt="4"/>
      <dgm:spPr/>
      <dgm:t>
        <a:bodyPr/>
        <a:lstStyle/>
        <a:p>
          <a:endParaRPr lang="pt-PT"/>
        </a:p>
      </dgm:t>
    </dgm:pt>
    <dgm:pt modelId="{5B5EB685-7075-4D7E-A446-DDD2BD15C9A1}" type="pres">
      <dgm:prSet presAssocID="{BA017AEE-0A3F-458A-9917-161B482E850C}" presName="node" presStyleLbl="node1" presStyleIdx="4" presStyleCnt="5" custLinFactNeighborX="-49961" custLinFactNeighborY="-684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5BEDAECD-3365-4D83-9322-46F946C80EAC}" type="presOf" srcId="{016F1139-A264-4C66-9726-27F9C0F240D6}" destId="{06491A57-0743-473C-966C-3163DE17D522}" srcOrd="1" destOrd="0" presId="urn:microsoft.com/office/officeart/2005/8/layout/process5"/>
    <dgm:cxn modelId="{3AEC5DD6-BCDC-43CB-B0C2-BD9CBE73CD11}" srcId="{BCA0BD66-16EB-40AE-923E-8F5B3A02C36E}" destId="{0EDD461D-85C7-48EA-8908-9A72BE748F94}" srcOrd="3" destOrd="0" parTransId="{0840DBDA-65DA-47E1-AEA8-615366D97F8E}" sibTransId="{5A557485-392C-4E7B-AD5F-E502E3E5AC80}"/>
    <dgm:cxn modelId="{349F078A-C6F7-48FE-9310-CF49BED8613C}" type="presOf" srcId="{5A557485-392C-4E7B-AD5F-E502E3E5AC80}" destId="{0702C124-BE17-4811-A6E7-E9834CA948D8}" srcOrd="0" destOrd="0" presId="urn:microsoft.com/office/officeart/2005/8/layout/process5"/>
    <dgm:cxn modelId="{36463B00-DF4F-4757-A8A3-2D55506F84AC}" type="presOf" srcId="{BCA0BD66-16EB-40AE-923E-8F5B3A02C36E}" destId="{600ADD6F-C436-4184-9168-6066FFC6BCB8}" srcOrd="0" destOrd="0" presId="urn:microsoft.com/office/officeart/2005/8/layout/process5"/>
    <dgm:cxn modelId="{4BC2C4D0-92E1-42F6-B1BB-B045D3E2C031}" type="presOf" srcId="{12DBA660-B79A-43A0-8063-6A49230DDA1D}" destId="{9EBF4AE2-0C5A-4BF4-A4C2-C8B79C452B26}" srcOrd="1" destOrd="0" presId="urn:microsoft.com/office/officeart/2005/8/layout/process5"/>
    <dgm:cxn modelId="{D167AE7F-3F60-49FD-A790-E9454C978D78}" type="presOf" srcId="{2211BDA1-82DE-47A0-BFBB-AC198CF7B234}" destId="{2D488180-38EF-4513-8F9A-A6D36FDFD422}" srcOrd="1" destOrd="0" presId="urn:microsoft.com/office/officeart/2005/8/layout/process5"/>
    <dgm:cxn modelId="{5A6CC7DB-0A5B-433C-B3C0-B786CC867E70}" srcId="{BCA0BD66-16EB-40AE-923E-8F5B3A02C36E}" destId="{E8C487D8-6EC0-4E64-A89C-1B93D6017146}" srcOrd="0" destOrd="0" parTransId="{31F65372-14CC-4250-8A30-79DB0166DD61}" sibTransId="{2211BDA1-82DE-47A0-BFBB-AC198CF7B234}"/>
    <dgm:cxn modelId="{F85729B9-7214-4F5D-83B5-2CC11B9EB136}" type="presOf" srcId="{12DBA660-B79A-43A0-8063-6A49230DDA1D}" destId="{3C1E5D07-3D05-4B06-B20F-3A2C50041565}" srcOrd="0" destOrd="0" presId="urn:microsoft.com/office/officeart/2005/8/layout/process5"/>
    <dgm:cxn modelId="{DB3B30B8-468F-404B-8BC1-CEB5DB7915C0}" srcId="{BCA0BD66-16EB-40AE-923E-8F5B3A02C36E}" destId="{00B59C49-E62D-41D3-8ABE-451CC15CB0DC}" srcOrd="2" destOrd="0" parTransId="{BC5C8138-26BD-4A45-8A5D-1B23E4F3B8B3}" sibTransId="{016F1139-A264-4C66-9726-27F9C0F240D6}"/>
    <dgm:cxn modelId="{134B43F2-3FBA-4633-8B6C-1DB1E9C7F652}" srcId="{BCA0BD66-16EB-40AE-923E-8F5B3A02C36E}" destId="{BA017AEE-0A3F-458A-9917-161B482E850C}" srcOrd="4" destOrd="0" parTransId="{6750D05D-38DA-4F22-9A96-CD4265117A6D}" sibTransId="{A2C0379F-34CF-46A6-94D2-398D96059463}"/>
    <dgm:cxn modelId="{C2843B19-ADA8-4AB2-86B2-BEF3707F0626}" type="presOf" srcId="{BA017AEE-0A3F-458A-9917-161B482E850C}" destId="{5B5EB685-7075-4D7E-A446-DDD2BD15C9A1}" srcOrd="0" destOrd="0" presId="urn:microsoft.com/office/officeart/2005/8/layout/process5"/>
    <dgm:cxn modelId="{FA6C184B-DCCD-4160-84B8-85FE4EF3337C}" type="presOf" srcId="{CF7C3272-D340-45F0-B8B4-76DD11E4F23D}" destId="{5B01B541-8214-47C9-998D-C07B8748AB87}" srcOrd="0" destOrd="0" presId="urn:microsoft.com/office/officeart/2005/8/layout/process5"/>
    <dgm:cxn modelId="{5758B92B-8795-4348-AA33-326B36EBFBB7}" srcId="{BCA0BD66-16EB-40AE-923E-8F5B3A02C36E}" destId="{CF7C3272-D340-45F0-B8B4-76DD11E4F23D}" srcOrd="1" destOrd="0" parTransId="{9061B802-1D59-4A8B-ADC5-D26053D0F13A}" sibTransId="{12DBA660-B79A-43A0-8063-6A49230DDA1D}"/>
    <dgm:cxn modelId="{1C132BCD-0C5C-48BA-8488-93A60307BDEC}" type="presOf" srcId="{2211BDA1-82DE-47A0-BFBB-AC198CF7B234}" destId="{BBE61BAC-F7A2-4144-AD24-6CFFDE8D21BF}" srcOrd="0" destOrd="0" presId="urn:microsoft.com/office/officeart/2005/8/layout/process5"/>
    <dgm:cxn modelId="{0859C353-73B3-497F-A776-27A0B753A0B0}" type="presOf" srcId="{E8C487D8-6EC0-4E64-A89C-1B93D6017146}" destId="{5E8F0F39-9647-4BC2-BDBB-8C97A6C644DB}" srcOrd="0" destOrd="0" presId="urn:microsoft.com/office/officeart/2005/8/layout/process5"/>
    <dgm:cxn modelId="{E2CDEFDA-CAE5-421A-BA86-1BA44647EA83}" type="presOf" srcId="{00B59C49-E62D-41D3-8ABE-451CC15CB0DC}" destId="{D7831C44-5F7E-402F-9008-5ADD8662B900}" srcOrd="0" destOrd="0" presId="urn:microsoft.com/office/officeart/2005/8/layout/process5"/>
    <dgm:cxn modelId="{DB6B1C92-C007-444F-962D-80E394414F20}" type="presOf" srcId="{5A557485-392C-4E7B-AD5F-E502E3E5AC80}" destId="{95A8E197-A5C5-4196-BEEB-CEFED9E7D744}" srcOrd="1" destOrd="0" presId="urn:microsoft.com/office/officeart/2005/8/layout/process5"/>
    <dgm:cxn modelId="{73CB87CB-7A9C-4BAD-8AF0-B3AEB7E6E1FC}" type="presOf" srcId="{016F1139-A264-4C66-9726-27F9C0F240D6}" destId="{0BFBF8A2-C916-4070-A9DE-1B89417B0908}" srcOrd="0" destOrd="0" presId="urn:microsoft.com/office/officeart/2005/8/layout/process5"/>
    <dgm:cxn modelId="{6DF42F22-A492-41D1-8811-D1A0EE2D4E06}" type="presOf" srcId="{0EDD461D-85C7-48EA-8908-9A72BE748F94}" destId="{5A38A946-E37E-4F68-8B25-3864EC21BB12}" srcOrd="0" destOrd="0" presId="urn:microsoft.com/office/officeart/2005/8/layout/process5"/>
    <dgm:cxn modelId="{10587060-206B-45C1-9771-5CCEA22EC10C}" type="presParOf" srcId="{600ADD6F-C436-4184-9168-6066FFC6BCB8}" destId="{5E8F0F39-9647-4BC2-BDBB-8C97A6C644DB}" srcOrd="0" destOrd="0" presId="urn:microsoft.com/office/officeart/2005/8/layout/process5"/>
    <dgm:cxn modelId="{9DAD9441-7E0C-47D1-B6AF-31C29EF3DEC5}" type="presParOf" srcId="{600ADD6F-C436-4184-9168-6066FFC6BCB8}" destId="{BBE61BAC-F7A2-4144-AD24-6CFFDE8D21BF}" srcOrd="1" destOrd="0" presId="urn:microsoft.com/office/officeart/2005/8/layout/process5"/>
    <dgm:cxn modelId="{32D3FBCA-ACFD-43B8-9EB9-1919DED144AE}" type="presParOf" srcId="{BBE61BAC-F7A2-4144-AD24-6CFFDE8D21BF}" destId="{2D488180-38EF-4513-8F9A-A6D36FDFD422}" srcOrd="0" destOrd="0" presId="urn:microsoft.com/office/officeart/2005/8/layout/process5"/>
    <dgm:cxn modelId="{27366751-030D-4377-980E-EEE3109B1915}" type="presParOf" srcId="{600ADD6F-C436-4184-9168-6066FFC6BCB8}" destId="{5B01B541-8214-47C9-998D-C07B8748AB87}" srcOrd="2" destOrd="0" presId="urn:microsoft.com/office/officeart/2005/8/layout/process5"/>
    <dgm:cxn modelId="{C172A1DA-6743-4773-ADCA-E9C3435412FB}" type="presParOf" srcId="{600ADD6F-C436-4184-9168-6066FFC6BCB8}" destId="{3C1E5D07-3D05-4B06-B20F-3A2C50041565}" srcOrd="3" destOrd="0" presId="urn:microsoft.com/office/officeart/2005/8/layout/process5"/>
    <dgm:cxn modelId="{0398BD1B-181B-4D24-A4EC-BEA8DA64F9B8}" type="presParOf" srcId="{3C1E5D07-3D05-4B06-B20F-3A2C50041565}" destId="{9EBF4AE2-0C5A-4BF4-A4C2-C8B79C452B26}" srcOrd="0" destOrd="0" presId="urn:microsoft.com/office/officeart/2005/8/layout/process5"/>
    <dgm:cxn modelId="{E6C76B99-B381-4ECC-8D9C-DC2C4A48E139}" type="presParOf" srcId="{600ADD6F-C436-4184-9168-6066FFC6BCB8}" destId="{D7831C44-5F7E-402F-9008-5ADD8662B900}" srcOrd="4" destOrd="0" presId="urn:microsoft.com/office/officeart/2005/8/layout/process5"/>
    <dgm:cxn modelId="{B14B33D6-B490-4813-9A7D-F491007FE751}" type="presParOf" srcId="{600ADD6F-C436-4184-9168-6066FFC6BCB8}" destId="{0BFBF8A2-C916-4070-A9DE-1B89417B0908}" srcOrd="5" destOrd="0" presId="urn:microsoft.com/office/officeart/2005/8/layout/process5"/>
    <dgm:cxn modelId="{FE11325F-E14E-48BC-BADF-2369610E2399}" type="presParOf" srcId="{0BFBF8A2-C916-4070-A9DE-1B89417B0908}" destId="{06491A57-0743-473C-966C-3163DE17D522}" srcOrd="0" destOrd="0" presId="urn:microsoft.com/office/officeart/2005/8/layout/process5"/>
    <dgm:cxn modelId="{862C6729-3361-440E-966B-E545FDF1E5A5}" type="presParOf" srcId="{600ADD6F-C436-4184-9168-6066FFC6BCB8}" destId="{5A38A946-E37E-4F68-8B25-3864EC21BB12}" srcOrd="6" destOrd="0" presId="urn:microsoft.com/office/officeart/2005/8/layout/process5"/>
    <dgm:cxn modelId="{86059048-CAAB-4187-8296-E3226C7AD055}" type="presParOf" srcId="{600ADD6F-C436-4184-9168-6066FFC6BCB8}" destId="{0702C124-BE17-4811-A6E7-E9834CA948D8}" srcOrd="7" destOrd="0" presId="urn:microsoft.com/office/officeart/2005/8/layout/process5"/>
    <dgm:cxn modelId="{BCB40552-51B2-4D8A-995D-00F80D5A134E}" type="presParOf" srcId="{0702C124-BE17-4811-A6E7-E9834CA948D8}" destId="{95A8E197-A5C5-4196-BEEB-CEFED9E7D744}" srcOrd="0" destOrd="0" presId="urn:microsoft.com/office/officeart/2005/8/layout/process5"/>
    <dgm:cxn modelId="{A1FD58FB-9E1E-4821-82B2-8662724FA426}" type="presParOf" srcId="{600ADD6F-C436-4184-9168-6066FFC6BCB8}" destId="{5B5EB685-7075-4D7E-A446-DDD2BD15C9A1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6D2486-6B1B-4B34-AC29-2655164C7378}" type="doc">
      <dgm:prSet loTypeId="urn:microsoft.com/office/officeart/2005/8/layout/hierarchy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0F145975-7C13-4388-8CCD-65B5E23D638E}">
      <dgm:prSet phldrT="[Texto]"/>
      <dgm:spPr/>
      <dgm:t>
        <a:bodyPr/>
        <a:lstStyle/>
        <a:p>
          <a:r>
            <a:rPr lang="pt-PT" dirty="0" smtClean="0"/>
            <a:t>Os organismos são compostos por células:</a:t>
          </a:r>
          <a:endParaRPr lang="pt-PT" dirty="0"/>
        </a:p>
      </dgm:t>
    </dgm:pt>
    <dgm:pt modelId="{253E223F-3D17-4118-A164-7B4A0751C628}" type="parTrans" cxnId="{E41F876A-F16A-426C-8DE0-9A42EC5808C1}">
      <dgm:prSet/>
      <dgm:spPr/>
      <dgm:t>
        <a:bodyPr/>
        <a:lstStyle/>
        <a:p>
          <a:endParaRPr lang="pt-PT"/>
        </a:p>
      </dgm:t>
    </dgm:pt>
    <dgm:pt modelId="{8BE7D0B8-685E-4339-8C7E-11A8FCF5DD1A}" type="sibTrans" cxnId="{E41F876A-F16A-426C-8DE0-9A42EC5808C1}">
      <dgm:prSet/>
      <dgm:spPr/>
      <dgm:t>
        <a:bodyPr/>
        <a:lstStyle/>
        <a:p>
          <a:endParaRPr lang="pt-PT"/>
        </a:p>
      </dgm:t>
    </dgm:pt>
    <dgm:pt modelId="{77DD1196-E942-4D7A-8A4F-504A42ED202B}">
      <dgm:prSet phldrT="[Texto]"/>
      <dgm:spPr/>
      <dgm:t>
        <a:bodyPr/>
        <a:lstStyle/>
        <a:p>
          <a:r>
            <a:rPr lang="pt-PT" dirty="0" smtClean="0"/>
            <a:t>Procarióticas</a:t>
          </a:r>
        </a:p>
        <a:p>
          <a:r>
            <a:rPr lang="pt-PT" dirty="0" smtClean="0"/>
            <a:t> (Seres procariontes)</a:t>
          </a:r>
          <a:endParaRPr lang="pt-PT" dirty="0"/>
        </a:p>
      </dgm:t>
    </dgm:pt>
    <dgm:pt modelId="{E321869A-5267-4960-B112-6391E5A6AECF}" type="parTrans" cxnId="{5A0B6BB3-E471-4144-8779-058490284255}">
      <dgm:prSet/>
      <dgm:spPr/>
      <dgm:t>
        <a:bodyPr/>
        <a:lstStyle/>
        <a:p>
          <a:endParaRPr lang="pt-PT" dirty="0"/>
        </a:p>
      </dgm:t>
    </dgm:pt>
    <dgm:pt modelId="{26444E4A-D0B0-4F08-8D5B-5A2861165DC4}" type="sibTrans" cxnId="{5A0B6BB3-E471-4144-8779-058490284255}">
      <dgm:prSet/>
      <dgm:spPr/>
      <dgm:t>
        <a:bodyPr/>
        <a:lstStyle/>
        <a:p>
          <a:endParaRPr lang="pt-PT"/>
        </a:p>
      </dgm:t>
    </dgm:pt>
    <dgm:pt modelId="{5DFFAFE0-6718-4812-BEB8-FC19A00B23E7}">
      <dgm:prSet phldrT="[Texto]"/>
      <dgm:spPr/>
      <dgm:t>
        <a:bodyPr/>
        <a:lstStyle/>
        <a:p>
          <a:r>
            <a:rPr lang="pt-PT" dirty="0" smtClean="0"/>
            <a:t>Células simples sem núcleo organizado</a:t>
          </a:r>
          <a:endParaRPr lang="pt-PT" dirty="0"/>
        </a:p>
      </dgm:t>
    </dgm:pt>
    <dgm:pt modelId="{47961DB9-DC9C-4026-AB12-F27CF316A9AE}" type="parTrans" cxnId="{35C1EF00-8B2D-472E-97C5-3DD35CF72881}">
      <dgm:prSet/>
      <dgm:spPr/>
      <dgm:t>
        <a:bodyPr/>
        <a:lstStyle/>
        <a:p>
          <a:endParaRPr lang="pt-PT" dirty="0"/>
        </a:p>
      </dgm:t>
    </dgm:pt>
    <dgm:pt modelId="{6C31F4C0-F914-44BC-8F6F-E681D2A39436}" type="sibTrans" cxnId="{35C1EF00-8B2D-472E-97C5-3DD35CF72881}">
      <dgm:prSet/>
      <dgm:spPr/>
      <dgm:t>
        <a:bodyPr/>
        <a:lstStyle/>
        <a:p>
          <a:endParaRPr lang="pt-PT"/>
        </a:p>
      </dgm:t>
    </dgm:pt>
    <dgm:pt modelId="{411FBB4E-A4DC-45D8-BF0B-CDCCD8F1F494}">
      <dgm:prSet phldrT="[Texto]"/>
      <dgm:spPr/>
      <dgm:t>
        <a:bodyPr/>
        <a:lstStyle/>
        <a:p>
          <a:r>
            <a:rPr lang="pt-PT" dirty="0" smtClean="0"/>
            <a:t>Eucarióticas </a:t>
          </a:r>
        </a:p>
        <a:p>
          <a:r>
            <a:rPr lang="pt-PT" dirty="0" smtClean="0"/>
            <a:t>(Seres Eucariontes)</a:t>
          </a:r>
          <a:endParaRPr lang="pt-PT" dirty="0"/>
        </a:p>
      </dgm:t>
    </dgm:pt>
    <dgm:pt modelId="{1E9DFF11-248E-452B-8C6E-E5558860A0F8}" type="parTrans" cxnId="{0001C52F-B726-42B2-87FC-9B06BE90EC20}">
      <dgm:prSet/>
      <dgm:spPr/>
      <dgm:t>
        <a:bodyPr/>
        <a:lstStyle/>
        <a:p>
          <a:endParaRPr lang="pt-PT" dirty="0"/>
        </a:p>
      </dgm:t>
    </dgm:pt>
    <dgm:pt modelId="{B45833C9-F8D5-45A1-AF89-288BA3CA63FA}" type="sibTrans" cxnId="{0001C52F-B726-42B2-87FC-9B06BE90EC20}">
      <dgm:prSet/>
      <dgm:spPr/>
      <dgm:t>
        <a:bodyPr/>
        <a:lstStyle/>
        <a:p>
          <a:endParaRPr lang="pt-PT"/>
        </a:p>
      </dgm:t>
    </dgm:pt>
    <dgm:pt modelId="{005FE100-12BC-4CFE-9423-FED27F3714C3}">
      <dgm:prSet phldrT="[Texto]"/>
      <dgm:spPr/>
      <dgm:t>
        <a:bodyPr/>
        <a:lstStyle/>
        <a:p>
          <a:r>
            <a:rPr lang="pt-PT" dirty="0" smtClean="0"/>
            <a:t>Células complexas, com núcleo organizado e delimitado por um invólucro</a:t>
          </a:r>
          <a:endParaRPr lang="pt-PT" dirty="0"/>
        </a:p>
      </dgm:t>
    </dgm:pt>
    <dgm:pt modelId="{6F6325D5-4856-4926-965B-373EBA3EEE4F}" type="parTrans" cxnId="{D9ECA0BB-84C6-4383-9995-60A3916E53F1}">
      <dgm:prSet/>
      <dgm:spPr/>
      <dgm:t>
        <a:bodyPr/>
        <a:lstStyle/>
        <a:p>
          <a:endParaRPr lang="pt-PT" dirty="0"/>
        </a:p>
      </dgm:t>
    </dgm:pt>
    <dgm:pt modelId="{E8CBBD8E-CDB9-4CA2-BFF2-FB99ACA1A3D3}" type="sibTrans" cxnId="{D9ECA0BB-84C6-4383-9995-60A3916E53F1}">
      <dgm:prSet/>
      <dgm:spPr/>
      <dgm:t>
        <a:bodyPr/>
        <a:lstStyle/>
        <a:p>
          <a:endParaRPr lang="pt-PT"/>
        </a:p>
      </dgm:t>
    </dgm:pt>
    <dgm:pt modelId="{D2128E53-7E2C-4A46-8D8D-8312E95D3EE3}" type="pres">
      <dgm:prSet presAssocID="{5B6D2486-6B1B-4B34-AC29-2655164C737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9B5E4E06-B0C0-4617-8FDB-5370B226F01F}" type="pres">
      <dgm:prSet presAssocID="{0F145975-7C13-4388-8CCD-65B5E23D638E}" presName="hierRoot1" presStyleCnt="0"/>
      <dgm:spPr/>
    </dgm:pt>
    <dgm:pt modelId="{1969FF56-0CDF-4B88-B84E-E68258D2FD26}" type="pres">
      <dgm:prSet presAssocID="{0F145975-7C13-4388-8CCD-65B5E23D638E}" presName="composite" presStyleCnt="0"/>
      <dgm:spPr/>
    </dgm:pt>
    <dgm:pt modelId="{C1A9B3BC-5060-4229-8106-0C67A7D63C2D}" type="pres">
      <dgm:prSet presAssocID="{0F145975-7C13-4388-8CCD-65B5E23D638E}" presName="background" presStyleLbl="node0" presStyleIdx="0" presStyleCnt="1"/>
      <dgm:spPr/>
    </dgm:pt>
    <dgm:pt modelId="{F01DE112-357F-46C8-8803-CF8B0C12CD04}" type="pres">
      <dgm:prSet presAssocID="{0F145975-7C13-4388-8CCD-65B5E23D638E}" presName="text" presStyleLbl="fgAcc0" presStyleIdx="0" presStyleCnt="1" custScaleX="191060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2C9F4040-8458-4C28-918D-19470A931CC8}" type="pres">
      <dgm:prSet presAssocID="{0F145975-7C13-4388-8CCD-65B5E23D638E}" presName="hierChild2" presStyleCnt="0"/>
      <dgm:spPr/>
    </dgm:pt>
    <dgm:pt modelId="{6670A016-45A6-4D44-8B0C-720F25143BCD}" type="pres">
      <dgm:prSet presAssocID="{E321869A-5267-4960-B112-6391E5A6AECF}" presName="Name10" presStyleLbl="parChTrans1D2" presStyleIdx="0" presStyleCnt="2"/>
      <dgm:spPr/>
      <dgm:t>
        <a:bodyPr/>
        <a:lstStyle/>
        <a:p>
          <a:endParaRPr lang="pt-PT"/>
        </a:p>
      </dgm:t>
    </dgm:pt>
    <dgm:pt modelId="{C2953014-BA69-4283-8807-29079DB9F28B}" type="pres">
      <dgm:prSet presAssocID="{77DD1196-E942-4D7A-8A4F-504A42ED202B}" presName="hierRoot2" presStyleCnt="0"/>
      <dgm:spPr/>
    </dgm:pt>
    <dgm:pt modelId="{3CD8CFD5-929B-4C07-B093-76B08C6CB153}" type="pres">
      <dgm:prSet presAssocID="{77DD1196-E942-4D7A-8A4F-504A42ED202B}" presName="composite2" presStyleCnt="0"/>
      <dgm:spPr/>
    </dgm:pt>
    <dgm:pt modelId="{10327C83-19D1-4301-8C27-F09BE26DB3E7}" type="pres">
      <dgm:prSet presAssocID="{77DD1196-E942-4D7A-8A4F-504A42ED202B}" presName="background2" presStyleLbl="node2" presStyleIdx="0" presStyleCnt="2"/>
      <dgm:spPr/>
    </dgm:pt>
    <dgm:pt modelId="{FB2C0FBC-AD1C-46E1-B21F-45D375256ECB}" type="pres">
      <dgm:prSet presAssocID="{77DD1196-E942-4D7A-8A4F-504A42ED202B}" presName="text2" presStyleLbl="fgAcc2" presStyleIdx="0" presStyleCnt="2" custScaleX="102327" custLinFactX="-10400" custLinFactNeighborX="-100000" custLinFactNeighborY="5509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A865CF15-176A-4E1F-B94E-E88FC798E41F}" type="pres">
      <dgm:prSet presAssocID="{77DD1196-E942-4D7A-8A4F-504A42ED202B}" presName="hierChild3" presStyleCnt="0"/>
      <dgm:spPr/>
    </dgm:pt>
    <dgm:pt modelId="{7BB6C401-DA5D-4518-B575-1FBD4E80ABC8}" type="pres">
      <dgm:prSet presAssocID="{47961DB9-DC9C-4026-AB12-F27CF316A9AE}" presName="Name17" presStyleLbl="parChTrans1D3" presStyleIdx="0" presStyleCnt="2"/>
      <dgm:spPr/>
      <dgm:t>
        <a:bodyPr/>
        <a:lstStyle/>
        <a:p>
          <a:endParaRPr lang="pt-PT"/>
        </a:p>
      </dgm:t>
    </dgm:pt>
    <dgm:pt modelId="{836C641B-9242-465E-8537-F2D20A0AB140}" type="pres">
      <dgm:prSet presAssocID="{5DFFAFE0-6718-4812-BEB8-FC19A00B23E7}" presName="hierRoot3" presStyleCnt="0"/>
      <dgm:spPr/>
    </dgm:pt>
    <dgm:pt modelId="{3AB85FF6-C207-4104-A902-E65874D0EDD0}" type="pres">
      <dgm:prSet presAssocID="{5DFFAFE0-6718-4812-BEB8-FC19A00B23E7}" presName="composite3" presStyleCnt="0"/>
      <dgm:spPr/>
    </dgm:pt>
    <dgm:pt modelId="{3A97FDC4-917A-45C7-8C98-A69DE1D64722}" type="pres">
      <dgm:prSet presAssocID="{5DFFAFE0-6718-4812-BEB8-FC19A00B23E7}" presName="background3" presStyleLbl="node3" presStyleIdx="0" presStyleCnt="2"/>
      <dgm:spPr/>
    </dgm:pt>
    <dgm:pt modelId="{9A511FBC-D65B-410F-A5B7-490BC1231E48}" type="pres">
      <dgm:prSet presAssocID="{5DFFAFE0-6718-4812-BEB8-FC19A00B23E7}" presName="text3" presStyleLbl="fgAcc3" presStyleIdx="0" presStyleCnt="2" custLinFactNeighborX="-76717" custLinFactNeighborY="43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54C2B32-8525-4B24-9EA3-2F3BA89E4050}" type="pres">
      <dgm:prSet presAssocID="{5DFFAFE0-6718-4812-BEB8-FC19A00B23E7}" presName="hierChild4" presStyleCnt="0"/>
      <dgm:spPr/>
    </dgm:pt>
    <dgm:pt modelId="{05364F86-6EBE-4E7C-B56A-86BC0DCE6D25}" type="pres">
      <dgm:prSet presAssocID="{1E9DFF11-248E-452B-8C6E-E5558860A0F8}" presName="Name10" presStyleLbl="parChTrans1D2" presStyleIdx="1" presStyleCnt="2"/>
      <dgm:spPr/>
      <dgm:t>
        <a:bodyPr/>
        <a:lstStyle/>
        <a:p>
          <a:endParaRPr lang="pt-PT"/>
        </a:p>
      </dgm:t>
    </dgm:pt>
    <dgm:pt modelId="{4544A669-7629-4350-B700-BABF30ED45C5}" type="pres">
      <dgm:prSet presAssocID="{411FBB4E-A4DC-45D8-BF0B-CDCCD8F1F494}" presName="hierRoot2" presStyleCnt="0"/>
      <dgm:spPr/>
    </dgm:pt>
    <dgm:pt modelId="{F296E316-7764-4B9B-839B-9108084FB859}" type="pres">
      <dgm:prSet presAssocID="{411FBB4E-A4DC-45D8-BF0B-CDCCD8F1F494}" presName="composite2" presStyleCnt="0"/>
      <dgm:spPr/>
    </dgm:pt>
    <dgm:pt modelId="{6403A033-01AC-402A-B2E8-44270A05BB2A}" type="pres">
      <dgm:prSet presAssocID="{411FBB4E-A4DC-45D8-BF0B-CDCCD8F1F494}" presName="background2" presStyleLbl="node2" presStyleIdx="1" presStyleCnt="2"/>
      <dgm:spPr/>
    </dgm:pt>
    <dgm:pt modelId="{FAD8DD10-D9B9-4CE8-AC32-1B45A0305932}" type="pres">
      <dgm:prSet presAssocID="{411FBB4E-A4DC-45D8-BF0B-CDCCD8F1F494}" presName="text2" presStyleLbl="fgAcc2" presStyleIdx="1" presStyleCnt="2" custLinFactNeighborX="80910" custLinFactNeighborY="5730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653769D9-1417-40FB-8CF1-10739E16E6C9}" type="pres">
      <dgm:prSet presAssocID="{411FBB4E-A4DC-45D8-BF0B-CDCCD8F1F494}" presName="hierChild3" presStyleCnt="0"/>
      <dgm:spPr/>
    </dgm:pt>
    <dgm:pt modelId="{8C267F37-33BD-4F38-B093-E75F7FECCDC9}" type="pres">
      <dgm:prSet presAssocID="{6F6325D5-4856-4926-965B-373EBA3EEE4F}" presName="Name17" presStyleLbl="parChTrans1D3" presStyleIdx="1" presStyleCnt="2"/>
      <dgm:spPr/>
      <dgm:t>
        <a:bodyPr/>
        <a:lstStyle/>
        <a:p>
          <a:endParaRPr lang="pt-PT"/>
        </a:p>
      </dgm:t>
    </dgm:pt>
    <dgm:pt modelId="{6E6E1180-873A-4E1E-97FA-6E4DC79780D0}" type="pres">
      <dgm:prSet presAssocID="{005FE100-12BC-4CFE-9423-FED27F3714C3}" presName="hierRoot3" presStyleCnt="0"/>
      <dgm:spPr/>
    </dgm:pt>
    <dgm:pt modelId="{00C1EC88-1DD5-46A9-A593-90AE9EF90388}" type="pres">
      <dgm:prSet presAssocID="{005FE100-12BC-4CFE-9423-FED27F3714C3}" presName="composite3" presStyleCnt="0"/>
      <dgm:spPr/>
    </dgm:pt>
    <dgm:pt modelId="{54693F4B-53BB-4760-8E88-7B5E0926AA01}" type="pres">
      <dgm:prSet presAssocID="{005FE100-12BC-4CFE-9423-FED27F3714C3}" presName="background3" presStyleLbl="node3" presStyleIdx="1" presStyleCnt="2"/>
      <dgm:spPr/>
    </dgm:pt>
    <dgm:pt modelId="{7FA96AEA-5F83-4AB5-BA7B-398B74C1DA4C}" type="pres">
      <dgm:prSet presAssocID="{005FE100-12BC-4CFE-9423-FED27F3714C3}" presName="text3" presStyleLbl="fgAcc3" presStyleIdx="1" presStyleCnt="2" custLinFactNeighborX="80910" custLinFactNeighborY="79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BCA8B15B-B159-4E9D-9684-3202F0C7B0C7}" type="pres">
      <dgm:prSet presAssocID="{005FE100-12BC-4CFE-9423-FED27F3714C3}" presName="hierChild4" presStyleCnt="0"/>
      <dgm:spPr/>
    </dgm:pt>
  </dgm:ptLst>
  <dgm:cxnLst>
    <dgm:cxn modelId="{E41F876A-F16A-426C-8DE0-9A42EC5808C1}" srcId="{5B6D2486-6B1B-4B34-AC29-2655164C7378}" destId="{0F145975-7C13-4388-8CCD-65B5E23D638E}" srcOrd="0" destOrd="0" parTransId="{253E223F-3D17-4118-A164-7B4A0751C628}" sibTransId="{8BE7D0B8-685E-4339-8C7E-11A8FCF5DD1A}"/>
    <dgm:cxn modelId="{6F59A329-D45D-4F53-B03C-1B8E42EF7C35}" type="presOf" srcId="{411FBB4E-A4DC-45D8-BF0B-CDCCD8F1F494}" destId="{FAD8DD10-D9B9-4CE8-AC32-1B45A0305932}" srcOrd="0" destOrd="0" presId="urn:microsoft.com/office/officeart/2005/8/layout/hierarchy1"/>
    <dgm:cxn modelId="{9E4ED5DA-49BB-4239-9870-819F9943D1E1}" type="presOf" srcId="{005FE100-12BC-4CFE-9423-FED27F3714C3}" destId="{7FA96AEA-5F83-4AB5-BA7B-398B74C1DA4C}" srcOrd="0" destOrd="0" presId="urn:microsoft.com/office/officeart/2005/8/layout/hierarchy1"/>
    <dgm:cxn modelId="{5941C26C-6455-4416-8702-FB5948BDA2A9}" type="presOf" srcId="{6F6325D5-4856-4926-965B-373EBA3EEE4F}" destId="{8C267F37-33BD-4F38-B093-E75F7FECCDC9}" srcOrd="0" destOrd="0" presId="urn:microsoft.com/office/officeart/2005/8/layout/hierarchy1"/>
    <dgm:cxn modelId="{5A0B6BB3-E471-4144-8779-058490284255}" srcId="{0F145975-7C13-4388-8CCD-65B5E23D638E}" destId="{77DD1196-E942-4D7A-8A4F-504A42ED202B}" srcOrd="0" destOrd="0" parTransId="{E321869A-5267-4960-B112-6391E5A6AECF}" sibTransId="{26444E4A-D0B0-4F08-8D5B-5A2861165DC4}"/>
    <dgm:cxn modelId="{44AC16F7-713A-4B28-96CF-3E15B5E4C010}" type="presOf" srcId="{1E9DFF11-248E-452B-8C6E-E5558860A0F8}" destId="{05364F86-6EBE-4E7C-B56A-86BC0DCE6D25}" srcOrd="0" destOrd="0" presId="urn:microsoft.com/office/officeart/2005/8/layout/hierarchy1"/>
    <dgm:cxn modelId="{9CD0B29F-817C-498E-B02F-83EC0B72E281}" type="presOf" srcId="{5DFFAFE0-6718-4812-BEB8-FC19A00B23E7}" destId="{9A511FBC-D65B-410F-A5B7-490BC1231E48}" srcOrd="0" destOrd="0" presId="urn:microsoft.com/office/officeart/2005/8/layout/hierarchy1"/>
    <dgm:cxn modelId="{802B52C4-7A87-4A0F-BCFD-42042CD1B773}" type="presOf" srcId="{5B6D2486-6B1B-4B34-AC29-2655164C7378}" destId="{D2128E53-7E2C-4A46-8D8D-8312E95D3EE3}" srcOrd="0" destOrd="0" presId="urn:microsoft.com/office/officeart/2005/8/layout/hierarchy1"/>
    <dgm:cxn modelId="{0001C52F-B726-42B2-87FC-9B06BE90EC20}" srcId="{0F145975-7C13-4388-8CCD-65B5E23D638E}" destId="{411FBB4E-A4DC-45D8-BF0B-CDCCD8F1F494}" srcOrd="1" destOrd="0" parTransId="{1E9DFF11-248E-452B-8C6E-E5558860A0F8}" sibTransId="{B45833C9-F8D5-45A1-AF89-288BA3CA63FA}"/>
    <dgm:cxn modelId="{35C1EF00-8B2D-472E-97C5-3DD35CF72881}" srcId="{77DD1196-E942-4D7A-8A4F-504A42ED202B}" destId="{5DFFAFE0-6718-4812-BEB8-FC19A00B23E7}" srcOrd="0" destOrd="0" parTransId="{47961DB9-DC9C-4026-AB12-F27CF316A9AE}" sibTransId="{6C31F4C0-F914-44BC-8F6F-E681D2A39436}"/>
    <dgm:cxn modelId="{3E8B5D27-89B7-4F95-BDF9-69279531B302}" type="presOf" srcId="{E321869A-5267-4960-B112-6391E5A6AECF}" destId="{6670A016-45A6-4D44-8B0C-720F25143BCD}" srcOrd="0" destOrd="0" presId="urn:microsoft.com/office/officeart/2005/8/layout/hierarchy1"/>
    <dgm:cxn modelId="{E79D060D-820A-4668-B227-A1B975B74722}" type="presOf" srcId="{0F145975-7C13-4388-8CCD-65B5E23D638E}" destId="{F01DE112-357F-46C8-8803-CF8B0C12CD04}" srcOrd="0" destOrd="0" presId="urn:microsoft.com/office/officeart/2005/8/layout/hierarchy1"/>
    <dgm:cxn modelId="{D9ECA0BB-84C6-4383-9995-60A3916E53F1}" srcId="{411FBB4E-A4DC-45D8-BF0B-CDCCD8F1F494}" destId="{005FE100-12BC-4CFE-9423-FED27F3714C3}" srcOrd="0" destOrd="0" parTransId="{6F6325D5-4856-4926-965B-373EBA3EEE4F}" sibTransId="{E8CBBD8E-CDB9-4CA2-BFF2-FB99ACA1A3D3}"/>
    <dgm:cxn modelId="{1B34E3D7-8020-4856-BD7C-B17E1F13514B}" type="presOf" srcId="{77DD1196-E942-4D7A-8A4F-504A42ED202B}" destId="{FB2C0FBC-AD1C-46E1-B21F-45D375256ECB}" srcOrd="0" destOrd="0" presId="urn:microsoft.com/office/officeart/2005/8/layout/hierarchy1"/>
    <dgm:cxn modelId="{6BCB6A33-67C5-4B61-A182-EB8D9C857830}" type="presOf" srcId="{47961DB9-DC9C-4026-AB12-F27CF316A9AE}" destId="{7BB6C401-DA5D-4518-B575-1FBD4E80ABC8}" srcOrd="0" destOrd="0" presId="urn:microsoft.com/office/officeart/2005/8/layout/hierarchy1"/>
    <dgm:cxn modelId="{27FB50F2-3B2B-4B46-872F-5225EF509DBB}" type="presParOf" srcId="{D2128E53-7E2C-4A46-8D8D-8312E95D3EE3}" destId="{9B5E4E06-B0C0-4617-8FDB-5370B226F01F}" srcOrd="0" destOrd="0" presId="urn:microsoft.com/office/officeart/2005/8/layout/hierarchy1"/>
    <dgm:cxn modelId="{18B784DC-86D7-4395-BC31-B40E52BA6A1E}" type="presParOf" srcId="{9B5E4E06-B0C0-4617-8FDB-5370B226F01F}" destId="{1969FF56-0CDF-4B88-B84E-E68258D2FD26}" srcOrd="0" destOrd="0" presId="urn:microsoft.com/office/officeart/2005/8/layout/hierarchy1"/>
    <dgm:cxn modelId="{52AE1935-E6FE-40FA-AC70-5A377C7A43C9}" type="presParOf" srcId="{1969FF56-0CDF-4B88-B84E-E68258D2FD26}" destId="{C1A9B3BC-5060-4229-8106-0C67A7D63C2D}" srcOrd="0" destOrd="0" presId="urn:microsoft.com/office/officeart/2005/8/layout/hierarchy1"/>
    <dgm:cxn modelId="{E61259E0-A6D5-4C4A-90C9-23F732B46B00}" type="presParOf" srcId="{1969FF56-0CDF-4B88-B84E-E68258D2FD26}" destId="{F01DE112-357F-46C8-8803-CF8B0C12CD04}" srcOrd="1" destOrd="0" presId="urn:microsoft.com/office/officeart/2005/8/layout/hierarchy1"/>
    <dgm:cxn modelId="{49D6984F-7316-4324-947A-FDF9CA715542}" type="presParOf" srcId="{9B5E4E06-B0C0-4617-8FDB-5370B226F01F}" destId="{2C9F4040-8458-4C28-918D-19470A931CC8}" srcOrd="1" destOrd="0" presId="urn:microsoft.com/office/officeart/2005/8/layout/hierarchy1"/>
    <dgm:cxn modelId="{FE61610E-E08A-4FBF-B9CC-C709649F5D99}" type="presParOf" srcId="{2C9F4040-8458-4C28-918D-19470A931CC8}" destId="{6670A016-45A6-4D44-8B0C-720F25143BCD}" srcOrd="0" destOrd="0" presId="urn:microsoft.com/office/officeart/2005/8/layout/hierarchy1"/>
    <dgm:cxn modelId="{3143306E-3F28-45D8-BA7C-FEF5A872CF85}" type="presParOf" srcId="{2C9F4040-8458-4C28-918D-19470A931CC8}" destId="{C2953014-BA69-4283-8807-29079DB9F28B}" srcOrd="1" destOrd="0" presId="urn:microsoft.com/office/officeart/2005/8/layout/hierarchy1"/>
    <dgm:cxn modelId="{72E5FF0E-966F-4331-9AB4-B6E27BACAD0A}" type="presParOf" srcId="{C2953014-BA69-4283-8807-29079DB9F28B}" destId="{3CD8CFD5-929B-4C07-B093-76B08C6CB153}" srcOrd="0" destOrd="0" presId="urn:microsoft.com/office/officeart/2005/8/layout/hierarchy1"/>
    <dgm:cxn modelId="{109BE018-BF55-45E9-984D-6EAD71CA3D80}" type="presParOf" srcId="{3CD8CFD5-929B-4C07-B093-76B08C6CB153}" destId="{10327C83-19D1-4301-8C27-F09BE26DB3E7}" srcOrd="0" destOrd="0" presId="urn:microsoft.com/office/officeart/2005/8/layout/hierarchy1"/>
    <dgm:cxn modelId="{650FBAEF-690B-416E-BA08-9A11953A3B1C}" type="presParOf" srcId="{3CD8CFD5-929B-4C07-B093-76B08C6CB153}" destId="{FB2C0FBC-AD1C-46E1-B21F-45D375256ECB}" srcOrd="1" destOrd="0" presId="urn:microsoft.com/office/officeart/2005/8/layout/hierarchy1"/>
    <dgm:cxn modelId="{6F292F11-BEDA-4808-A769-F4D37DB68D79}" type="presParOf" srcId="{C2953014-BA69-4283-8807-29079DB9F28B}" destId="{A865CF15-176A-4E1F-B94E-E88FC798E41F}" srcOrd="1" destOrd="0" presId="urn:microsoft.com/office/officeart/2005/8/layout/hierarchy1"/>
    <dgm:cxn modelId="{91985DD7-707C-4E97-9186-F019BDC28826}" type="presParOf" srcId="{A865CF15-176A-4E1F-B94E-E88FC798E41F}" destId="{7BB6C401-DA5D-4518-B575-1FBD4E80ABC8}" srcOrd="0" destOrd="0" presId="urn:microsoft.com/office/officeart/2005/8/layout/hierarchy1"/>
    <dgm:cxn modelId="{30457914-E80A-45A7-8B18-F13C8AB0D3E9}" type="presParOf" srcId="{A865CF15-176A-4E1F-B94E-E88FC798E41F}" destId="{836C641B-9242-465E-8537-F2D20A0AB140}" srcOrd="1" destOrd="0" presId="urn:microsoft.com/office/officeart/2005/8/layout/hierarchy1"/>
    <dgm:cxn modelId="{5E9578C3-1848-40BD-8F56-4F7DAF26365E}" type="presParOf" srcId="{836C641B-9242-465E-8537-F2D20A0AB140}" destId="{3AB85FF6-C207-4104-A902-E65874D0EDD0}" srcOrd="0" destOrd="0" presId="urn:microsoft.com/office/officeart/2005/8/layout/hierarchy1"/>
    <dgm:cxn modelId="{1D6E0352-328D-431A-A31B-7F67B0F1273B}" type="presParOf" srcId="{3AB85FF6-C207-4104-A902-E65874D0EDD0}" destId="{3A97FDC4-917A-45C7-8C98-A69DE1D64722}" srcOrd="0" destOrd="0" presId="urn:microsoft.com/office/officeart/2005/8/layout/hierarchy1"/>
    <dgm:cxn modelId="{16B1704E-FEF4-4CC5-8D26-F771E06A0287}" type="presParOf" srcId="{3AB85FF6-C207-4104-A902-E65874D0EDD0}" destId="{9A511FBC-D65B-410F-A5B7-490BC1231E48}" srcOrd="1" destOrd="0" presId="urn:microsoft.com/office/officeart/2005/8/layout/hierarchy1"/>
    <dgm:cxn modelId="{8B3B50A3-0E06-4B27-AD09-E89038FAED58}" type="presParOf" srcId="{836C641B-9242-465E-8537-F2D20A0AB140}" destId="{554C2B32-8525-4B24-9EA3-2F3BA89E4050}" srcOrd="1" destOrd="0" presId="urn:microsoft.com/office/officeart/2005/8/layout/hierarchy1"/>
    <dgm:cxn modelId="{DCE74D91-DCAF-42DD-8BF1-75ACB4D8ABF0}" type="presParOf" srcId="{2C9F4040-8458-4C28-918D-19470A931CC8}" destId="{05364F86-6EBE-4E7C-B56A-86BC0DCE6D25}" srcOrd="2" destOrd="0" presId="urn:microsoft.com/office/officeart/2005/8/layout/hierarchy1"/>
    <dgm:cxn modelId="{D1EA4642-1466-44F6-88DF-13DF12EE0013}" type="presParOf" srcId="{2C9F4040-8458-4C28-918D-19470A931CC8}" destId="{4544A669-7629-4350-B700-BABF30ED45C5}" srcOrd="3" destOrd="0" presId="urn:microsoft.com/office/officeart/2005/8/layout/hierarchy1"/>
    <dgm:cxn modelId="{3AB1FBE3-4338-4F13-B675-5E731B1FB35B}" type="presParOf" srcId="{4544A669-7629-4350-B700-BABF30ED45C5}" destId="{F296E316-7764-4B9B-839B-9108084FB859}" srcOrd="0" destOrd="0" presId="urn:microsoft.com/office/officeart/2005/8/layout/hierarchy1"/>
    <dgm:cxn modelId="{F5FE9539-6826-4763-8B86-658D04133532}" type="presParOf" srcId="{F296E316-7764-4B9B-839B-9108084FB859}" destId="{6403A033-01AC-402A-B2E8-44270A05BB2A}" srcOrd="0" destOrd="0" presId="urn:microsoft.com/office/officeart/2005/8/layout/hierarchy1"/>
    <dgm:cxn modelId="{DAAE1CDF-4060-49A0-934B-91D2F768B497}" type="presParOf" srcId="{F296E316-7764-4B9B-839B-9108084FB859}" destId="{FAD8DD10-D9B9-4CE8-AC32-1B45A0305932}" srcOrd="1" destOrd="0" presId="urn:microsoft.com/office/officeart/2005/8/layout/hierarchy1"/>
    <dgm:cxn modelId="{6A7A9CB1-88DC-4BDF-94C2-DADF7E6D7C81}" type="presParOf" srcId="{4544A669-7629-4350-B700-BABF30ED45C5}" destId="{653769D9-1417-40FB-8CF1-10739E16E6C9}" srcOrd="1" destOrd="0" presId="urn:microsoft.com/office/officeart/2005/8/layout/hierarchy1"/>
    <dgm:cxn modelId="{AE897D9F-2222-41AE-A794-F3F01DDA8B6A}" type="presParOf" srcId="{653769D9-1417-40FB-8CF1-10739E16E6C9}" destId="{8C267F37-33BD-4F38-B093-E75F7FECCDC9}" srcOrd="0" destOrd="0" presId="urn:microsoft.com/office/officeart/2005/8/layout/hierarchy1"/>
    <dgm:cxn modelId="{243A5EAF-BA0D-4A02-B1F6-76D5198470E8}" type="presParOf" srcId="{653769D9-1417-40FB-8CF1-10739E16E6C9}" destId="{6E6E1180-873A-4E1E-97FA-6E4DC79780D0}" srcOrd="1" destOrd="0" presId="urn:microsoft.com/office/officeart/2005/8/layout/hierarchy1"/>
    <dgm:cxn modelId="{AA1DBC8C-3477-4A30-9956-7F0B58272CD6}" type="presParOf" srcId="{6E6E1180-873A-4E1E-97FA-6E4DC79780D0}" destId="{00C1EC88-1DD5-46A9-A593-90AE9EF90388}" srcOrd="0" destOrd="0" presId="urn:microsoft.com/office/officeart/2005/8/layout/hierarchy1"/>
    <dgm:cxn modelId="{C3E9C16E-EFB6-4F64-8BCC-AF59761C098B}" type="presParOf" srcId="{00C1EC88-1DD5-46A9-A593-90AE9EF90388}" destId="{54693F4B-53BB-4760-8E88-7B5E0926AA01}" srcOrd="0" destOrd="0" presId="urn:microsoft.com/office/officeart/2005/8/layout/hierarchy1"/>
    <dgm:cxn modelId="{1BBA5C1C-9375-4186-8234-AC4F7EC31CA5}" type="presParOf" srcId="{00C1EC88-1DD5-46A9-A593-90AE9EF90388}" destId="{7FA96AEA-5F83-4AB5-BA7B-398B74C1DA4C}" srcOrd="1" destOrd="0" presId="urn:microsoft.com/office/officeart/2005/8/layout/hierarchy1"/>
    <dgm:cxn modelId="{40AAF399-4593-4735-A91E-F71202233632}" type="presParOf" srcId="{6E6E1180-873A-4E1E-97FA-6E4DC79780D0}" destId="{BCA8B15B-B159-4E9D-9684-3202F0C7B0C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7D2D39-B32C-45FF-96B3-D1DDD82855A0}">
      <dsp:nvSpPr>
        <dsp:cNvPr id="0" name=""/>
        <dsp:cNvSpPr/>
      </dsp:nvSpPr>
      <dsp:spPr>
        <a:xfrm>
          <a:off x="1516824" y="1968"/>
          <a:ext cx="1466343" cy="7324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Biosfera</a:t>
          </a:r>
          <a:endParaRPr lang="pt-PT" sz="1800" kern="1200" dirty="0"/>
        </a:p>
      </dsp:txBody>
      <dsp:txXfrm>
        <a:off x="1516824" y="1968"/>
        <a:ext cx="1466343" cy="732456"/>
      </dsp:txXfrm>
    </dsp:sp>
    <dsp:sp modelId="{D50D71A4-10AF-4DBC-A2A9-9978BDCAC20C}">
      <dsp:nvSpPr>
        <dsp:cNvPr id="0" name=""/>
        <dsp:cNvSpPr/>
      </dsp:nvSpPr>
      <dsp:spPr>
        <a:xfrm rot="5400000">
          <a:off x="2112660" y="752736"/>
          <a:ext cx="274671" cy="3296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300" kern="1200" dirty="0"/>
        </a:p>
      </dsp:txBody>
      <dsp:txXfrm rot="5400000">
        <a:off x="2112660" y="752736"/>
        <a:ext cx="274671" cy="329605"/>
      </dsp:txXfrm>
    </dsp:sp>
    <dsp:sp modelId="{DF052B3C-4A58-46AA-8417-1977C32CAEA7}">
      <dsp:nvSpPr>
        <dsp:cNvPr id="0" name=""/>
        <dsp:cNvSpPr/>
      </dsp:nvSpPr>
      <dsp:spPr>
        <a:xfrm>
          <a:off x="1516824" y="1100653"/>
          <a:ext cx="1466343" cy="7324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Ecossistemas</a:t>
          </a:r>
          <a:endParaRPr lang="pt-PT" sz="1800" kern="1200" dirty="0"/>
        </a:p>
      </dsp:txBody>
      <dsp:txXfrm>
        <a:off x="1516824" y="1100653"/>
        <a:ext cx="1466343" cy="732456"/>
      </dsp:txXfrm>
    </dsp:sp>
    <dsp:sp modelId="{33D2CB97-3B5D-493A-95B8-89685E01B726}">
      <dsp:nvSpPr>
        <dsp:cNvPr id="0" name=""/>
        <dsp:cNvSpPr/>
      </dsp:nvSpPr>
      <dsp:spPr>
        <a:xfrm rot="5400000">
          <a:off x="2112660" y="1851421"/>
          <a:ext cx="274671" cy="3296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300" kern="1200" dirty="0"/>
        </a:p>
      </dsp:txBody>
      <dsp:txXfrm rot="5400000">
        <a:off x="2112660" y="1851421"/>
        <a:ext cx="274671" cy="329605"/>
      </dsp:txXfrm>
    </dsp:sp>
    <dsp:sp modelId="{E211A945-FF73-4DAD-B7F9-9F41CACC18E2}">
      <dsp:nvSpPr>
        <dsp:cNvPr id="0" name=""/>
        <dsp:cNvSpPr/>
      </dsp:nvSpPr>
      <dsp:spPr>
        <a:xfrm>
          <a:off x="1516824" y="2199338"/>
          <a:ext cx="1466343" cy="7324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Comunidades</a:t>
          </a:r>
          <a:endParaRPr lang="pt-PT" sz="1800" kern="1200" dirty="0"/>
        </a:p>
      </dsp:txBody>
      <dsp:txXfrm>
        <a:off x="1516824" y="2199338"/>
        <a:ext cx="1466343" cy="732456"/>
      </dsp:txXfrm>
    </dsp:sp>
    <dsp:sp modelId="{70C50218-549E-441C-AD3E-2053DA52A078}">
      <dsp:nvSpPr>
        <dsp:cNvPr id="0" name=""/>
        <dsp:cNvSpPr/>
      </dsp:nvSpPr>
      <dsp:spPr>
        <a:xfrm rot="5400000">
          <a:off x="2112660" y="2950105"/>
          <a:ext cx="274671" cy="3296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300" kern="1200" dirty="0"/>
        </a:p>
      </dsp:txBody>
      <dsp:txXfrm rot="5400000">
        <a:off x="2112660" y="2950105"/>
        <a:ext cx="274671" cy="329605"/>
      </dsp:txXfrm>
    </dsp:sp>
    <dsp:sp modelId="{0D40EF0F-BB05-4235-8E17-B5F1140B54FF}">
      <dsp:nvSpPr>
        <dsp:cNvPr id="0" name=""/>
        <dsp:cNvSpPr/>
      </dsp:nvSpPr>
      <dsp:spPr>
        <a:xfrm>
          <a:off x="1516824" y="3298022"/>
          <a:ext cx="1466343" cy="7324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Populações</a:t>
          </a:r>
          <a:endParaRPr lang="pt-PT" sz="1800" kern="1200" dirty="0"/>
        </a:p>
      </dsp:txBody>
      <dsp:txXfrm>
        <a:off x="1516824" y="3298022"/>
        <a:ext cx="1466343" cy="73245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8F0F39-9647-4BC2-BDBB-8C97A6C644DB}">
      <dsp:nvSpPr>
        <dsp:cNvPr id="0" name=""/>
        <dsp:cNvSpPr/>
      </dsp:nvSpPr>
      <dsp:spPr>
        <a:xfrm>
          <a:off x="832331" y="103"/>
          <a:ext cx="1305015" cy="7830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Organismos</a:t>
          </a:r>
          <a:endParaRPr lang="pt-PT" sz="1800" kern="1200" dirty="0"/>
        </a:p>
      </dsp:txBody>
      <dsp:txXfrm>
        <a:off x="832331" y="103"/>
        <a:ext cx="1305015" cy="783009"/>
      </dsp:txXfrm>
    </dsp:sp>
    <dsp:sp modelId="{BBE61BAC-F7A2-4144-AD24-6CFFDE8D21BF}">
      <dsp:nvSpPr>
        <dsp:cNvPr id="0" name=""/>
        <dsp:cNvSpPr/>
      </dsp:nvSpPr>
      <dsp:spPr>
        <a:xfrm rot="27783">
          <a:off x="2294564" y="242773"/>
          <a:ext cx="1594285" cy="32364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300" kern="1200" dirty="0"/>
        </a:p>
      </dsp:txBody>
      <dsp:txXfrm rot="27783">
        <a:off x="2294564" y="242773"/>
        <a:ext cx="1594285" cy="323643"/>
      </dsp:txXfrm>
    </dsp:sp>
    <dsp:sp modelId="{5B01B541-8214-47C9-998D-C07B8748AB87}">
      <dsp:nvSpPr>
        <dsp:cNvPr id="0" name=""/>
        <dsp:cNvSpPr/>
      </dsp:nvSpPr>
      <dsp:spPr>
        <a:xfrm>
          <a:off x="4105100" y="26553"/>
          <a:ext cx="1305015" cy="7830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Sistema de Órgãos</a:t>
          </a:r>
          <a:endParaRPr lang="pt-PT" sz="1800" kern="1200" dirty="0"/>
        </a:p>
      </dsp:txBody>
      <dsp:txXfrm>
        <a:off x="4105100" y="26553"/>
        <a:ext cx="1305015" cy="783009"/>
      </dsp:txXfrm>
    </dsp:sp>
    <dsp:sp modelId="{3C1E5D07-3D05-4B06-B20F-3A2C50041565}">
      <dsp:nvSpPr>
        <dsp:cNvPr id="0" name=""/>
        <dsp:cNvSpPr/>
      </dsp:nvSpPr>
      <dsp:spPr>
        <a:xfrm rot="3910749">
          <a:off x="4908782" y="862081"/>
          <a:ext cx="258066" cy="32364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200" kern="1200" dirty="0"/>
        </a:p>
      </dsp:txBody>
      <dsp:txXfrm rot="3910749">
        <a:off x="4908782" y="862081"/>
        <a:ext cx="258066" cy="323643"/>
      </dsp:txXfrm>
    </dsp:sp>
    <dsp:sp modelId="{D7831C44-5F7E-402F-9008-5ADD8662B900}">
      <dsp:nvSpPr>
        <dsp:cNvPr id="0" name=""/>
        <dsp:cNvSpPr/>
      </dsp:nvSpPr>
      <dsp:spPr>
        <a:xfrm>
          <a:off x="4671646" y="1251501"/>
          <a:ext cx="1305015" cy="7830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Órgãos</a:t>
          </a:r>
          <a:endParaRPr lang="pt-PT" sz="1800" kern="1200" dirty="0"/>
        </a:p>
      </dsp:txBody>
      <dsp:txXfrm>
        <a:off x="4671646" y="1251501"/>
        <a:ext cx="1305015" cy="783009"/>
      </dsp:txXfrm>
    </dsp:sp>
    <dsp:sp modelId="{0BFBF8A2-C916-4070-A9DE-1B89417B0908}">
      <dsp:nvSpPr>
        <dsp:cNvPr id="0" name=""/>
        <dsp:cNvSpPr/>
      </dsp:nvSpPr>
      <dsp:spPr>
        <a:xfrm rot="29843" flipH="1">
          <a:off x="3402224" y="1559871"/>
          <a:ext cx="1113735" cy="32364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300" kern="1200" dirty="0"/>
        </a:p>
      </dsp:txBody>
      <dsp:txXfrm rot="29843" flipH="1">
        <a:off x="3402224" y="1559871"/>
        <a:ext cx="1113735" cy="323643"/>
      </dsp:txXfrm>
    </dsp:sp>
    <dsp:sp modelId="{5A38A946-E37E-4F68-8B25-3864EC21BB12}">
      <dsp:nvSpPr>
        <dsp:cNvPr id="0" name=""/>
        <dsp:cNvSpPr/>
      </dsp:nvSpPr>
      <dsp:spPr>
        <a:xfrm>
          <a:off x="0" y="1260518"/>
          <a:ext cx="1305015" cy="7830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Células</a:t>
          </a:r>
          <a:endParaRPr lang="pt-PT" sz="1800" kern="1200" dirty="0"/>
        </a:p>
      </dsp:txBody>
      <dsp:txXfrm>
        <a:off x="0" y="1260518"/>
        <a:ext cx="1305015" cy="783009"/>
      </dsp:txXfrm>
    </dsp:sp>
    <dsp:sp modelId="{0702C124-BE17-4811-A6E7-E9834CA948D8}">
      <dsp:nvSpPr>
        <dsp:cNvPr id="0" name=""/>
        <dsp:cNvSpPr/>
      </dsp:nvSpPr>
      <dsp:spPr>
        <a:xfrm rot="10801116">
          <a:off x="1368207" y="1440244"/>
          <a:ext cx="522126" cy="32364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300" kern="1200" dirty="0"/>
        </a:p>
      </dsp:txBody>
      <dsp:txXfrm rot="10801116">
        <a:off x="1368207" y="1440244"/>
        <a:ext cx="522126" cy="323643"/>
      </dsp:txXfrm>
    </dsp:sp>
    <dsp:sp modelId="{5B5EB685-7075-4D7E-A446-DDD2BD15C9A1}">
      <dsp:nvSpPr>
        <dsp:cNvPr id="0" name=""/>
        <dsp:cNvSpPr/>
      </dsp:nvSpPr>
      <dsp:spPr>
        <a:xfrm>
          <a:off x="2007353" y="1251506"/>
          <a:ext cx="1305015" cy="7830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Tecidos</a:t>
          </a:r>
          <a:endParaRPr lang="pt-PT" sz="1800" kern="1200" dirty="0"/>
        </a:p>
      </dsp:txBody>
      <dsp:txXfrm>
        <a:off x="2007353" y="1251506"/>
        <a:ext cx="1305015" cy="7830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267F37-33BD-4F38-B093-E75F7FECCDC9}">
      <dsp:nvSpPr>
        <dsp:cNvPr id="0" name=""/>
        <dsp:cNvSpPr/>
      </dsp:nvSpPr>
      <dsp:spPr>
        <a:xfrm>
          <a:off x="5915824" y="3114956"/>
          <a:ext cx="91440" cy="4968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683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364F86-6EBE-4E7C-B56A-86BC0DCE6D25}">
      <dsp:nvSpPr>
        <dsp:cNvPr id="0" name=""/>
        <dsp:cNvSpPr/>
      </dsp:nvSpPr>
      <dsp:spPr>
        <a:xfrm>
          <a:off x="3467963" y="1239817"/>
          <a:ext cx="2493580" cy="6376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7141"/>
              </a:lnTo>
              <a:lnTo>
                <a:pt x="2493580" y="457141"/>
              </a:lnTo>
              <a:lnTo>
                <a:pt x="2493580" y="63767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B6C401-DA5D-4518-B575-1FBD4E80ABC8}">
      <dsp:nvSpPr>
        <dsp:cNvPr id="0" name=""/>
        <dsp:cNvSpPr/>
      </dsp:nvSpPr>
      <dsp:spPr>
        <a:xfrm>
          <a:off x="734806" y="3112221"/>
          <a:ext cx="91440" cy="5009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0414"/>
              </a:lnTo>
              <a:lnTo>
                <a:pt x="47210" y="320414"/>
              </a:lnTo>
              <a:lnTo>
                <a:pt x="47210" y="5009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70A016-45A6-4D44-8B0C-720F25143BCD}">
      <dsp:nvSpPr>
        <dsp:cNvPr id="0" name=""/>
        <dsp:cNvSpPr/>
      </dsp:nvSpPr>
      <dsp:spPr>
        <a:xfrm>
          <a:off x="780526" y="1239817"/>
          <a:ext cx="2687436" cy="634937"/>
        </a:xfrm>
        <a:custGeom>
          <a:avLst/>
          <a:gdLst/>
          <a:ahLst/>
          <a:cxnLst/>
          <a:rect l="0" t="0" r="0" b="0"/>
          <a:pathLst>
            <a:path>
              <a:moveTo>
                <a:pt x="2687436" y="0"/>
              </a:moveTo>
              <a:lnTo>
                <a:pt x="2687436" y="454406"/>
              </a:lnTo>
              <a:lnTo>
                <a:pt x="0" y="454406"/>
              </a:lnTo>
              <a:lnTo>
                <a:pt x="0" y="63493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A9B3BC-5060-4229-8106-0C67A7D63C2D}">
      <dsp:nvSpPr>
        <dsp:cNvPr id="0" name=""/>
        <dsp:cNvSpPr/>
      </dsp:nvSpPr>
      <dsp:spPr>
        <a:xfrm>
          <a:off x="1606308" y="2352"/>
          <a:ext cx="3723310" cy="12374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01DE112-357F-46C8-8803-CF8B0C12CD04}">
      <dsp:nvSpPr>
        <dsp:cNvPr id="0" name=""/>
        <dsp:cNvSpPr/>
      </dsp:nvSpPr>
      <dsp:spPr>
        <a:xfrm>
          <a:off x="1822837" y="208055"/>
          <a:ext cx="3723310" cy="12374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Os organismos são compostos por células:</a:t>
          </a:r>
          <a:endParaRPr lang="pt-PT" sz="1500" kern="1200" dirty="0"/>
        </a:p>
      </dsp:txBody>
      <dsp:txXfrm>
        <a:off x="1822837" y="208055"/>
        <a:ext cx="3723310" cy="1237465"/>
      </dsp:txXfrm>
    </dsp:sp>
    <dsp:sp modelId="{10327C83-19D1-4301-8C27-F09BE26DB3E7}">
      <dsp:nvSpPr>
        <dsp:cNvPr id="0" name=""/>
        <dsp:cNvSpPr/>
      </dsp:nvSpPr>
      <dsp:spPr>
        <a:xfrm>
          <a:off x="-216529" y="1874755"/>
          <a:ext cx="1994112" cy="12374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B2C0FBC-AD1C-46E1-B21F-45D375256ECB}">
      <dsp:nvSpPr>
        <dsp:cNvPr id="0" name=""/>
        <dsp:cNvSpPr/>
      </dsp:nvSpPr>
      <dsp:spPr>
        <a:xfrm>
          <a:off x="0" y="2080458"/>
          <a:ext cx="1994112" cy="12374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Procarióticas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 (Seres procariontes)</a:t>
          </a:r>
          <a:endParaRPr lang="pt-PT" sz="1500" kern="1200" dirty="0"/>
        </a:p>
      </dsp:txBody>
      <dsp:txXfrm>
        <a:off x="0" y="2080458"/>
        <a:ext cx="1994112" cy="1237465"/>
      </dsp:txXfrm>
    </dsp:sp>
    <dsp:sp modelId="{3A97FDC4-917A-45C7-8C98-A69DE1D64722}">
      <dsp:nvSpPr>
        <dsp:cNvPr id="0" name=""/>
        <dsp:cNvSpPr/>
      </dsp:nvSpPr>
      <dsp:spPr>
        <a:xfrm>
          <a:off x="-192364" y="3613167"/>
          <a:ext cx="1948764" cy="12374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A511FBC-D65B-410F-A5B7-490BC1231E48}">
      <dsp:nvSpPr>
        <dsp:cNvPr id="0" name=""/>
        <dsp:cNvSpPr/>
      </dsp:nvSpPr>
      <dsp:spPr>
        <a:xfrm>
          <a:off x="24164" y="3818870"/>
          <a:ext cx="1948764" cy="12374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Células simples sem núcleo organizado</a:t>
          </a:r>
          <a:endParaRPr lang="pt-PT" sz="1500" kern="1200" dirty="0"/>
        </a:p>
      </dsp:txBody>
      <dsp:txXfrm>
        <a:off x="24164" y="3818870"/>
        <a:ext cx="1948764" cy="1237465"/>
      </dsp:txXfrm>
    </dsp:sp>
    <dsp:sp modelId="{6403A033-01AC-402A-B2E8-44270A05BB2A}">
      <dsp:nvSpPr>
        <dsp:cNvPr id="0" name=""/>
        <dsp:cNvSpPr/>
      </dsp:nvSpPr>
      <dsp:spPr>
        <a:xfrm>
          <a:off x="4987161" y="1877490"/>
          <a:ext cx="1948764" cy="12374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AD8DD10-D9B9-4CE8-AC32-1B45A0305932}">
      <dsp:nvSpPr>
        <dsp:cNvPr id="0" name=""/>
        <dsp:cNvSpPr/>
      </dsp:nvSpPr>
      <dsp:spPr>
        <a:xfrm>
          <a:off x="5203691" y="2083193"/>
          <a:ext cx="1948764" cy="12374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Eucarióticas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(Seres Eucariontes)</a:t>
          </a:r>
          <a:endParaRPr lang="pt-PT" sz="1500" kern="1200" dirty="0"/>
        </a:p>
      </dsp:txBody>
      <dsp:txXfrm>
        <a:off x="5203691" y="2083193"/>
        <a:ext cx="1948764" cy="1237465"/>
      </dsp:txXfrm>
    </dsp:sp>
    <dsp:sp modelId="{54693F4B-53BB-4760-8E88-7B5E0926AA01}">
      <dsp:nvSpPr>
        <dsp:cNvPr id="0" name=""/>
        <dsp:cNvSpPr/>
      </dsp:nvSpPr>
      <dsp:spPr>
        <a:xfrm>
          <a:off x="4987161" y="3611792"/>
          <a:ext cx="1948764" cy="12374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FA96AEA-5F83-4AB5-BA7B-398B74C1DA4C}">
      <dsp:nvSpPr>
        <dsp:cNvPr id="0" name=""/>
        <dsp:cNvSpPr/>
      </dsp:nvSpPr>
      <dsp:spPr>
        <a:xfrm>
          <a:off x="5203691" y="3817495"/>
          <a:ext cx="1948764" cy="12374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Células complexas, com núcleo organizado e delimitado por um invólucro</a:t>
          </a:r>
          <a:endParaRPr lang="pt-PT" sz="1500" kern="1200" dirty="0"/>
        </a:p>
      </dsp:txBody>
      <dsp:txXfrm>
        <a:off x="5203691" y="3817495"/>
        <a:ext cx="1948764" cy="123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7CD342-6EA0-43AA-8EE1-6D2150F56886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DCCC0-4232-4665-BE3A-7995E4CCBB74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92699-C37F-4BB3-BF28-F55F12C5884B}" type="slidenum">
              <a:rPr lang="pt-PT" smtClean="0"/>
              <a:pPr/>
              <a:t>6</a:t>
            </a:fld>
            <a:endParaRPr lang="pt-P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E4308-2B71-4D48-80C8-E218C25D6BF0}" type="datetimeFigureOut">
              <a:rPr lang="pt-PT" smtClean="0"/>
              <a:t>06-03-2011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EE58B-28CE-44EE-B91D-B35FF6F7BCB0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1116292">
            <a:off x="1340189" y="1750121"/>
            <a:ext cx="7772400" cy="1470025"/>
          </a:xfrm>
        </p:spPr>
        <p:txBody>
          <a:bodyPr>
            <a:normAutofit/>
          </a:bodyPr>
          <a:lstStyle/>
          <a:p>
            <a:r>
              <a:rPr lang="pt-PT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Biodiversidade</a:t>
            </a:r>
            <a:endParaRPr lang="pt-PT" sz="3600" dirty="0"/>
          </a:p>
        </p:txBody>
      </p:sp>
      <p:pic>
        <p:nvPicPr>
          <p:cNvPr id="3" name="Picture 2" descr="C:\Documents and Settings\Ana Serra\Os meus documentos\Trabalho Bio\080211-1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36535">
            <a:off x="802622" y="3129529"/>
            <a:ext cx="4322849" cy="3242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CaixaDeTexto 3"/>
          <p:cNvSpPr txBox="1"/>
          <p:nvPr/>
        </p:nvSpPr>
        <p:spPr>
          <a:xfrm>
            <a:off x="5903640" y="4509120"/>
            <a:ext cx="32403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latin typeface="Australian Sunrise" pitchFamily="2" charset="0"/>
              </a:rPr>
              <a:t>Trabalho realizado por:</a:t>
            </a:r>
          </a:p>
          <a:p>
            <a:r>
              <a:rPr lang="pt-PT" dirty="0" smtClean="0">
                <a:latin typeface="Australian Sunrise" pitchFamily="2" charset="0"/>
              </a:rPr>
              <a:t>Ana Serra Nº 1 </a:t>
            </a:r>
          </a:p>
          <a:p>
            <a:r>
              <a:rPr lang="pt-PT" dirty="0" smtClean="0">
                <a:latin typeface="Australian Sunrise" pitchFamily="2" charset="0"/>
              </a:rPr>
              <a:t>Catarina Silvestre Nº 2 </a:t>
            </a:r>
          </a:p>
          <a:p>
            <a:r>
              <a:rPr lang="pt-PT" dirty="0" smtClean="0">
                <a:latin typeface="Australian Sunrise" pitchFamily="2" charset="0"/>
              </a:rPr>
              <a:t>Eliana Lourenço Nº 5 </a:t>
            </a:r>
          </a:p>
          <a:p>
            <a:r>
              <a:rPr lang="pt-PT" dirty="0" smtClean="0">
                <a:latin typeface="Australian Sunrise" pitchFamily="2" charset="0"/>
              </a:rPr>
              <a:t>Inês Nunes Nº 8 </a:t>
            </a:r>
          </a:p>
          <a:p>
            <a:r>
              <a:rPr lang="pt-PT" dirty="0" smtClean="0">
                <a:latin typeface="Australian Sunrise" pitchFamily="2" charset="0"/>
              </a:rPr>
              <a:t>Patrícia Duarte Nº 17</a:t>
            </a:r>
          </a:p>
          <a:p>
            <a:r>
              <a:rPr lang="pt-PT" dirty="0" smtClean="0">
                <a:latin typeface="Australian Sunrise" pitchFamily="2" charset="0"/>
              </a:rPr>
              <a:t>Filipa Gonçalves Nº 27</a:t>
            </a:r>
            <a:endParaRPr lang="en-US" dirty="0">
              <a:latin typeface="Australian Sunrise" pitchFamily="2" charset="0"/>
            </a:endParaRPr>
          </a:p>
        </p:txBody>
      </p:sp>
      <p:pic>
        <p:nvPicPr>
          <p:cNvPr id="23554" name="Picture 2" descr="http://4.bp.blogspot.com/_WkYbtmPlQU0/SuspQoOge2I/AAAAAAAAACA/xF1qa4bae64/S240/ESSJTalha_logotip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779369" cy="7715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CaixaDeTexto 5"/>
          <p:cNvSpPr txBox="1"/>
          <p:nvPr/>
        </p:nvSpPr>
        <p:spPr>
          <a:xfrm>
            <a:off x="1403648" y="476672"/>
            <a:ext cx="75608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pt-PT" dirty="0" smtClean="0">
                <a:latin typeface="Arial" pitchFamily="34" charset="0"/>
                <a:cs typeface="Arial" pitchFamily="34" charset="0"/>
              </a:rPr>
              <a:t>Escola Secundária de São João da Talha 		10º ano Turma A</a:t>
            </a:r>
          </a:p>
          <a:p>
            <a:pPr algn="just"/>
            <a:r>
              <a:rPr lang="pt-PT" dirty="0" smtClean="0">
                <a:latin typeface="Arial" pitchFamily="34" charset="0"/>
                <a:cs typeface="Arial" pitchFamily="34" charset="0"/>
              </a:rPr>
              <a:t>Professora Elvira Monteiro			            Disciplina: Biologia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Classificação de Whittaker</a:t>
            </a:r>
            <a:endParaRPr lang="pt-PT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ustralian Sunrise" pitchFamily="2" charset="0"/>
            </a:endParaRPr>
          </a:p>
        </p:txBody>
      </p:sp>
      <p:sp>
        <p:nvSpPr>
          <p:cNvPr id="4" name="Rectângulo 3">
            <a:hlinkClick r:id="rId2" action="ppaction://hlinksldjump"/>
          </p:cNvPr>
          <p:cNvSpPr/>
          <p:nvPr/>
        </p:nvSpPr>
        <p:spPr>
          <a:xfrm>
            <a:off x="971600" y="1412776"/>
            <a:ext cx="7200800" cy="5760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2E5A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b="1" dirty="0" smtClean="0">
                <a:solidFill>
                  <a:srgbClr val="2E5A02"/>
                </a:solidFill>
                <a:latin typeface="Monotype Corsiva" pitchFamily="66" charset="0"/>
              </a:rPr>
              <a:t>Reino Plantae</a:t>
            </a:r>
          </a:p>
        </p:txBody>
      </p:sp>
      <p:sp>
        <p:nvSpPr>
          <p:cNvPr id="5" name="Rectângulo 4">
            <a:hlinkClick r:id="rId3" action="ppaction://hlinksldjump"/>
          </p:cNvPr>
          <p:cNvSpPr/>
          <p:nvPr/>
        </p:nvSpPr>
        <p:spPr>
          <a:xfrm>
            <a:off x="971600" y="2348880"/>
            <a:ext cx="7200800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Reino Fungi</a:t>
            </a:r>
          </a:p>
        </p:txBody>
      </p:sp>
      <p:sp>
        <p:nvSpPr>
          <p:cNvPr id="6" name="Rectângulo 5">
            <a:hlinkClick r:id="rId4" action="ppaction://hlinksldjump"/>
          </p:cNvPr>
          <p:cNvSpPr/>
          <p:nvPr/>
        </p:nvSpPr>
        <p:spPr>
          <a:xfrm>
            <a:off x="971600" y="5301208"/>
            <a:ext cx="72008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Reino Protista</a:t>
            </a:r>
          </a:p>
        </p:txBody>
      </p:sp>
      <p:sp>
        <p:nvSpPr>
          <p:cNvPr id="7" name="Rectângulo 6">
            <a:hlinkClick r:id="rId3" action="ppaction://hlinksldjump"/>
          </p:cNvPr>
          <p:cNvSpPr/>
          <p:nvPr/>
        </p:nvSpPr>
        <p:spPr>
          <a:xfrm>
            <a:off x="971600" y="4365104"/>
            <a:ext cx="7200800" cy="5760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Reino Monera</a:t>
            </a:r>
          </a:p>
        </p:txBody>
      </p:sp>
      <p:sp>
        <p:nvSpPr>
          <p:cNvPr id="8" name="Rectângulo 7">
            <a:hlinkClick r:id="rId5" action="ppaction://hlinksldjump"/>
          </p:cNvPr>
          <p:cNvSpPr/>
          <p:nvPr/>
        </p:nvSpPr>
        <p:spPr>
          <a:xfrm>
            <a:off x="971600" y="3356992"/>
            <a:ext cx="720080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Reino Animalia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Imagem 1" descr="sistema-de-classificaca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7551"/>
            <a:ext cx="5472608" cy="6603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 rot="2545983">
            <a:off x="3704790" y="1474601"/>
            <a:ext cx="6816824" cy="1143000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Australian Sunrise" pitchFamily="2" charset="0"/>
                <a:ea typeface="+mj-ea"/>
                <a:cs typeface="+mj-cs"/>
              </a:rPr>
              <a:t>Classificação de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Australian Sunrise" pitchFamily="2" charset="0"/>
                <a:ea typeface="+mj-ea"/>
                <a:cs typeface="+mj-cs"/>
              </a:rPr>
              <a:t>Whittaker</a:t>
            </a:r>
            <a:endParaRPr kumimoji="0" lang="pt-PT" sz="48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Australian Sunrise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971600" y="476672"/>
            <a:ext cx="7200800" cy="5760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2E5A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b="1" dirty="0" smtClean="0">
                <a:solidFill>
                  <a:srgbClr val="2E5A02"/>
                </a:solidFill>
                <a:latin typeface="Monotype Corsiva" pitchFamily="66" charset="0"/>
              </a:rPr>
              <a:t>Reino Plantae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971600" y="1270501"/>
            <a:ext cx="72008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Angiopérmicas: </a:t>
            </a:r>
          </a:p>
          <a:p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      Ex: </a:t>
            </a:r>
            <a:r>
              <a:rPr lang="pt-PT" b="1" u="sng" dirty="0" smtClean="0">
                <a:solidFill>
                  <a:schemeClr val="accent3">
                    <a:lumMod val="50000"/>
                  </a:schemeClr>
                </a:solidFill>
              </a:rPr>
              <a:t>Roseira, Lírio</a:t>
            </a:r>
            <a:endParaRPr lang="pt-PT" b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971600" y="3862789"/>
            <a:ext cx="72008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Briófitas: </a:t>
            </a:r>
          </a:p>
          <a:p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      Ex: Musgos</a:t>
            </a:r>
            <a:endParaRPr lang="pt-P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971600" y="2996952"/>
            <a:ext cx="72008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Felicíneas: </a:t>
            </a:r>
          </a:p>
          <a:p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      Ex: Fetos</a:t>
            </a:r>
            <a:endParaRPr lang="pt-P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971600" y="2134597"/>
            <a:ext cx="72008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Gimnospérmicas: </a:t>
            </a:r>
          </a:p>
          <a:p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      Ex: </a:t>
            </a:r>
            <a:r>
              <a:rPr lang="pt-PT" b="1" u="sng" dirty="0" smtClean="0">
                <a:solidFill>
                  <a:schemeClr val="accent3">
                    <a:lumMod val="50000"/>
                  </a:schemeClr>
                </a:solidFill>
              </a:rPr>
              <a:t>Ginjeira, Oliveira</a:t>
            </a:r>
            <a:endParaRPr lang="pt-PT" b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971600" y="5734997"/>
            <a:ext cx="7200800" cy="86177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Esquisetíneas: </a:t>
            </a:r>
          </a:p>
          <a:p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      Ex:</a:t>
            </a:r>
            <a:r>
              <a:rPr lang="pt-PT" dirty="0" smtClean="0"/>
              <a:t> </a:t>
            </a:r>
            <a:r>
              <a:rPr lang="pt-PT" sz="1400" dirty="0" smtClean="0">
                <a:solidFill>
                  <a:schemeClr val="accent3">
                    <a:lumMod val="50000"/>
                  </a:schemeClr>
                </a:solidFill>
              </a:rPr>
              <a:t>Possuem micrófilos, folhas que têm um único veio vascular  invés dos muitos que possuem os megáfilos mais complexos encontrados em samambaias e plantas com sementes</a:t>
            </a:r>
            <a:endParaRPr lang="pt-P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971600" y="4653136"/>
            <a:ext cx="7200800" cy="8925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Licopodíneas: </a:t>
            </a:r>
          </a:p>
          <a:p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       Ex: </a:t>
            </a:r>
            <a:r>
              <a:rPr lang="pt-PT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Não possui flores e, consequentemente, nem sementes; algumas espécies possuem folhas verticais, mas de tamanho insignificante.</a:t>
            </a:r>
            <a:endParaRPr lang="pt-PT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971600" y="260648"/>
            <a:ext cx="7200800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Reino Fungi</a:t>
            </a:r>
          </a:p>
        </p:txBody>
      </p:sp>
      <p:sp>
        <p:nvSpPr>
          <p:cNvPr id="6" name="Rectângulo 5"/>
          <p:cNvSpPr/>
          <p:nvPr/>
        </p:nvSpPr>
        <p:spPr>
          <a:xfrm>
            <a:off x="971600" y="2060848"/>
            <a:ext cx="7200800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2">
                    <a:lumMod val="75000"/>
                  </a:schemeClr>
                </a:solidFill>
              </a:rPr>
              <a:t>Ascomicetes</a:t>
            </a:r>
          </a:p>
          <a:p>
            <a:pPr indent="180975"/>
            <a:r>
              <a:rPr lang="pt-PT" b="1" dirty="0" smtClean="0">
                <a:solidFill>
                  <a:schemeClr val="accent2">
                    <a:lumMod val="75000"/>
                  </a:schemeClr>
                </a:solidFill>
              </a:rPr>
              <a:t>Ex.: Leveduras, penincilina</a:t>
            </a:r>
          </a:p>
        </p:txBody>
      </p:sp>
      <p:sp>
        <p:nvSpPr>
          <p:cNvPr id="7" name="Rectângulo 6"/>
          <p:cNvSpPr/>
          <p:nvPr/>
        </p:nvSpPr>
        <p:spPr>
          <a:xfrm>
            <a:off x="971600" y="2996952"/>
            <a:ext cx="7200800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2">
                    <a:lumMod val="75000"/>
                  </a:schemeClr>
                </a:solidFill>
              </a:rPr>
              <a:t>Zigomicetes</a:t>
            </a:r>
          </a:p>
          <a:p>
            <a:pPr indent="180975"/>
            <a:r>
              <a:rPr lang="pt-PT" b="1" dirty="0" smtClean="0">
                <a:solidFill>
                  <a:schemeClr val="accent2">
                    <a:lumMod val="75000"/>
                  </a:schemeClr>
                </a:solidFill>
              </a:rPr>
              <a:t>Ex.: Bolor negro do pão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971600" y="1124744"/>
            <a:ext cx="7200800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2">
                    <a:lumMod val="75000"/>
                  </a:schemeClr>
                </a:solidFill>
              </a:rPr>
              <a:t>Basidiomicetes</a:t>
            </a:r>
          </a:p>
          <a:p>
            <a:pPr indent="180975"/>
            <a:r>
              <a:rPr lang="pt-PT" b="1" dirty="0" smtClean="0">
                <a:solidFill>
                  <a:schemeClr val="accent2">
                    <a:lumMod val="75000"/>
                  </a:schemeClr>
                </a:solidFill>
              </a:rPr>
              <a:t>Ex.: Cogumelos</a:t>
            </a:r>
          </a:p>
        </p:txBody>
      </p:sp>
      <p:sp>
        <p:nvSpPr>
          <p:cNvPr id="8" name="Rectângulo 7"/>
          <p:cNvSpPr/>
          <p:nvPr/>
        </p:nvSpPr>
        <p:spPr>
          <a:xfrm>
            <a:off x="971600" y="4149080"/>
            <a:ext cx="7200800" cy="5760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Reino Monera</a:t>
            </a:r>
          </a:p>
        </p:txBody>
      </p:sp>
      <p:sp>
        <p:nvSpPr>
          <p:cNvPr id="9" name="Rectângulo 8"/>
          <p:cNvSpPr/>
          <p:nvPr/>
        </p:nvSpPr>
        <p:spPr>
          <a:xfrm>
            <a:off x="971600" y="5013176"/>
            <a:ext cx="7200800" cy="5760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4">
                    <a:lumMod val="75000"/>
                  </a:schemeClr>
                </a:solidFill>
              </a:rPr>
              <a:t>Eubactérias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971600" y="5877272"/>
            <a:ext cx="7200800" cy="5760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4">
                    <a:lumMod val="75000"/>
                  </a:schemeClr>
                </a:solidFill>
              </a:rPr>
              <a:t>Arqueobactérias</a:t>
            </a:r>
          </a:p>
          <a:p>
            <a:pPr indent="180975"/>
            <a:r>
              <a:rPr lang="pt-PT" b="1" dirty="0" smtClean="0">
                <a:solidFill>
                  <a:schemeClr val="accent4">
                    <a:lumMod val="75000"/>
                  </a:schemeClr>
                </a:solidFill>
              </a:rPr>
              <a:t>Ex.: Halófitas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8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971600" y="260648"/>
            <a:ext cx="720080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Reino Animalia</a:t>
            </a:r>
          </a:p>
        </p:txBody>
      </p:sp>
      <p:sp>
        <p:nvSpPr>
          <p:cNvPr id="5" name="Rectângulo 4"/>
          <p:cNvSpPr/>
          <p:nvPr/>
        </p:nvSpPr>
        <p:spPr>
          <a:xfrm>
            <a:off x="971600" y="2852936"/>
            <a:ext cx="720080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Moluscos</a:t>
            </a:r>
          </a:p>
          <a:p>
            <a:pPr indent="180975"/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Ex.: </a:t>
            </a:r>
            <a:r>
              <a:rPr lang="pt-PT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Caracol</a:t>
            </a:r>
          </a:p>
        </p:txBody>
      </p:sp>
      <p:sp>
        <p:nvSpPr>
          <p:cNvPr id="6" name="Rectângulo 5"/>
          <p:cNvSpPr/>
          <p:nvPr/>
        </p:nvSpPr>
        <p:spPr>
          <a:xfrm>
            <a:off x="971600" y="5445224"/>
            <a:ext cx="720080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Platelmintes</a:t>
            </a:r>
          </a:p>
          <a:p>
            <a:pPr indent="180975"/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Ex.: Planária; vermes de corpo achatado.</a:t>
            </a:r>
          </a:p>
        </p:txBody>
      </p:sp>
      <p:sp>
        <p:nvSpPr>
          <p:cNvPr id="7" name="Rectângulo 6"/>
          <p:cNvSpPr/>
          <p:nvPr/>
        </p:nvSpPr>
        <p:spPr>
          <a:xfrm>
            <a:off x="971600" y="4797152"/>
            <a:ext cx="720080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endParaRPr lang="pt-PT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Nematelmintes</a:t>
            </a:r>
          </a:p>
          <a:p>
            <a:pPr indent="180975"/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Ex.: Lombriga; vermes de corpo cilíndrico.</a:t>
            </a:r>
          </a:p>
          <a:p>
            <a:pPr indent="180975"/>
            <a:endParaRPr lang="pt-PT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Rectângulo 7"/>
          <p:cNvSpPr/>
          <p:nvPr/>
        </p:nvSpPr>
        <p:spPr>
          <a:xfrm>
            <a:off x="971600" y="4149080"/>
            <a:ext cx="720080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Equinodermes</a:t>
            </a:r>
          </a:p>
          <a:p>
            <a:pPr indent="180975"/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Ex.: Estrelas-do-Mar</a:t>
            </a:r>
          </a:p>
        </p:txBody>
      </p:sp>
      <p:sp>
        <p:nvSpPr>
          <p:cNvPr id="9" name="Rectângulo 8"/>
          <p:cNvSpPr/>
          <p:nvPr/>
        </p:nvSpPr>
        <p:spPr>
          <a:xfrm>
            <a:off x="971600" y="3501008"/>
            <a:ext cx="720080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Cnidários</a:t>
            </a:r>
            <a:endParaRPr lang="pt-PT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971600" y="2204864"/>
            <a:ext cx="720080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Anelídeos</a:t>
            </a:r>
          </a:p>
          <a:p>
            <a:pPr indent="180975"/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Ex.: </a:t>
            </a:r>
            <a:r>
              <a:rPr lang="pt-PT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Minhoca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971600" y="1556792"/>
            <a:ext cx="720080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Artrópodes</a:t>
            </a:r>
          </a:p>
          <a:p>
            <a:pPr indent="180975"/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Ex.: </a:t>
            </a:r>
            <a:r>
              <a:rPr lang="pt-PT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Formiga, Bicho-de-contas</a:t>
            </a:r>
          </a:p>
        </p:txBody>
      </p:sp>
      <p:sp>
        <p:nvSpPr>
          <p:cNvPr id="12" name="Rectângulo 11"/>
          <p:cNvSpPr/>
          <p:nvPr/>
        </p:nvSpPr>
        <p:spPr>
          <a:xfrm>
            <a:off x="971600" y="908720"/>
            <a:ext cx="720080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Cordados</a:t>
            </a:r>
          </a:p>
          <a:p>
            <a:pPr indent="180975"/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Ex.: </a:t>
            </a:r>
            <a:r>
              <a:rPr lang="pt-PT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Pomba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971600" y="6093296"/>
            <a:ext cx="720080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Poriferos (ou Espongiários)</a:t>
            </a:r>
          </a:p>
          <a:p>
            <a:pPr indent="180975"/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Ex.: Esponja-do-Mar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1043608" y="116632"/>
            <a:ext cx="72008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Reino Protista</a:t>
            </a:r>
          </a:p>
        </p:txBody>
      </p:sp>
      <p:sp>
        <p:nvSpPr>
          <p:cNvPr id="5" name="Rectângulo 4"/>
          <p:cNvSpPr/>
          <p:nvPr/>
        </p:nvSpPr>
        <p:spPr>
          <a:xfrm>
            <a:off x="1043608" y="764704"/>
            <a:ext cx="72008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462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Mixocimetes</a:t>
            </a:r>
          </a:p>
          <a:p>
            <a:pPr indent="174625"/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Ex.: Troncos podres em lugares húmidos e sombreados</a:t>
            </a:r>
          </a:p>
        </p:txBody>
      </p:sp>
      <p:sp>
        <p:nvSpPr>
          <p:cNvPr id="6" name="Rectângulo 5"/>
          <p:cNvSpPr/>
          <p:nvPr/>
        </p:nvSpPr>
        <p:spPr>
          <a:xfrm>
            <a:off x="1043608" y="1412776"/>
            <a:ext cx="72008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462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Algas Vermelhas</a:t>
            </a:r>
          </a:p>
        </p:txBody>
      </p:sp>
      <p:sp>
        <p:nvSpPr>
          <p:cNvPr id="7" name="Rectângulo 6"/>
          <p:cNvSpPr/>
          <p:nvPr/>
        </p:nvSpPr>
        <p:spPr>
          <a:xfrm>
            <a:off x="1043608" y="2060848"/>
            <a:ext cx="72008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462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Algas Verdes</a:t>
            </a:r>
          </a:p>
        </p:txBody>
      </p:sp>
      <p:sp>
        <p:nvSpPr>
          <p:cNvPr id="8" name="Rectângulo 7"/>
          <p:cNvSpPr/>
          <p:nvPr/>
        </p:nvSpPr>
        <p:spPr>
          <a:xfrm>
            <a:off x="1043608" y="2708920"/>
            <a:ext cx="72008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462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Algas Castanhas</a:t>
            </a:r>
          </a:p>
        </p:txBody>
      </p:sp>
      <p:sp>
        <p:nvSpPr>
          <p:cNvPr id="9" name="Rectângulo 8"/>
          <p:cNvSpPr/>
          <p:nvPr/>
        </p:nvSpPr>
        <p:spPr>
          <a:xfrm>
            <a:off x="1043608" y="3356992"/>
            <a:ext cx="72008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462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Ciliados</a:t>
            </a:r>
          </a:p>
          <a:p>
            <a:pPr indent="174625"/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Ex.: Paramecium Caudatum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1043608" y="4005064"/>
            <a:ext cx="72008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462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Esporozoários</a:t>
            </a:r>
          </a:p>
          <a:p>
            <a:pPr indent="174625"/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Ex.:Plasmodium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1043608" y="4653136"/>
            <a:ext cx="72008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462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Rizópodes</a:t>
            </a:r>
          </a:p>
          <a:p>
            <a:pPr indent="174625"/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Ex.: Amiba</a:t>
            </a:r>
          </a:p>
        </p:txBody>
      </p:sp>
      <p:sp>
        <p:nvSpPr>
          <p:cNvPr id="12" name="Rectângulo 11"/>
          <p:cNvSpPr/>
          <p:nvPr/>
        </p:nvSpPr>
        <p:spPr>
          <a:xfrm>
            <a:off x="1043608" y="5301208"/>
            <a:ext cx="72008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462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Dinoflagelados</a:t>
            </a:r>
          </a:p>
          <a:p>
            <a:pPr indent="174625"/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Ex.: Noctilluca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1043608" y="5949280"/>
            <a:ext cx="72008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4625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Zooflagelados</a:t>
            </a:r>
          </a:p>
          <a:p>
            <a:pPr indent="174625"/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Ex.: Tripanossomas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Características dos Reinos 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971550" y="1357313"/>
            <a:ext cx="7200900" cy="8001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b="1" dirty="0">
                <a:solidFill>
                  <a:schemeClr val="accent3">
                    <a:lumMod val="50000"/>
                  </a:schemeClr>
                </a:solidFill>
              </a:rPr>
              <a:t>  Reino Plantae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400" dirty="0">
                <a:solidFill>
                  <a:schemeClr val="accent3">
                    <a:lumMod val="50000"/>
                  </a:schemeClr>
                </a:solidFill>
              </a:rPr>
              <a:t>Este Reino é constituído por seres pluricelulares </a:t>
            </a:r>
            <a:r>
              <a:rPr lang="pt-PT" sz="1400" dirty="0" err="1">
                <a:solidFill>
                  <a:schemeClr val="accent3">
                    <a:lumMod val="50000"/>
                  </a:schemeClr>
                </a:solidFill>
              </a:rPr>
              <a:t>eucariontes</a:t>
            </a:r>
            <a:r>
              <a:rPr lang="pt-PT" sz="1400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pt-PT" sz="1400" dirty="0">
                <a:solidFill>
                  <a:schemeClr val="accent3">
                    <a:lumMod val="50000"/>
                  </a:schemeClr>
                </a:solidFill>
              </a:rPr>
              <a:t>têm capacidade de </a:t>
            </a:r>
            <a:r>
              <a:rPr lang="pt-PT" sz="1400" dirty="0" smtClean="0">
                <a:solidFill>
                  <a:schemeClr val="accent3">
                    <a:lumMod val="50000"/>
                  </a:schemeClr>
                </a:solidFill>
              </a:rPr>
              <a:t>produzir </a:t>
            </a:r>
            <a:r>
              <a:rPr lang="pt-PT" sz="1400" dirty="0">
                <a:solidFill>
                  <a:schemeClr val="accent3">
                    <a:lumMod val="50000"/>
                  </a:schemeClr>
                </a:solidFill>
              </a:rPr>
              <a:t>compostos </a:t>
            </a:r>
            <a:r>
              <a:rPr lang="pt-PT" sz="1400" dirty="0" smtClean="0">
                <a:solidFill>
                  <a:schemeClr val="accent3">
                    <a:lumMod val="50000"/>
                  </a:schemeClr>
                </a:solidFill>
              </a:rPr>
              <a:t>orgânicos </a:t>
            </a:r>
            <a:r>
              <a:rPr lang="pt-PT" sz="1400" dirty="0">
                <a:solidFill>
                  <a:schemeClr val="accent3">
                    <a:lumMod val="50000"/>
                  </a:schemeClr>
                </a:solidFill>
              </a:rPr>
              <a:t>a partir de compostos inorgânicos. </a:t>
            </a:r>
            <a:endParaRPr lang="pt-P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971550" y="2349500"/>
            <a:ext cx="7200900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b="1" dirty="0">
                <a:solidFill>
                  <a:schemeClr val="accent2">
                    <a:lumMod val="75000"/>
                  </a:schemeClr>
                </a:solidFill>
              </a:rPr>
              <a:t>  Reino Fungi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400" dirty="0">
                <a:solidFill>
                  <a:schemeClr val="accent2">
                    <a:lumMod val="75000"/>
                  </a:schemeClr>
                </a:solidFill>
              </a:rPr>
              <a:t>A dominância </a:t>
            </a:r>
            <a:r>
              <a:rPr lang="pt-PT" sz="1400" dirty="0" smtClean="0">
                <a:solidFill>
                  <a:schemeClr val="accent2">
                    <a:lumMod val="75000"/>
                  </a:schemeClr>
                </a:solidFill>
              </a:rPr>
              <a:t>dos </a:t>
            </a:r>
            <a:r>
              <a:rPr lang="pt-PT" sz="1400" dirty="0">
                <a:solidFill>
                  <a:schemeClr val="accent2">
                    <a:lumMod val="75000"/>
                  </a:schemeClr>
                </a:solidFill>
              </a:rPr>
              <a:t>seres que o constitui são unicelulares e pluricelulares, sendo eucariontes. Estes absorvem as substâncias alimentares do meio, após as digerir no exterior das suas células. Muitos deles </a:t>
            </a:r>
            <a:r>
              <a:rPr lang="pt-PT" sz="1400" dirty="0" smtClean="0">
                <a:solidFill>
                  <a:schemeClr val="accent2">
                    <a:lumMod val="75000"/>
                  </a:schemeClr>
                </a:solidFill>
              </a:rPr>
              <a:t>são </a:t>
            </a:r>
            <a:r>
              <a:rPr lang="pt-PT" sz="1400" dirty="0">
                <a:solidFill>
                  <a:schemeClr val="accent2">
                    <a:lumMod val="75000"/>
                  </a:schemeClr>
                </a:solidFill>
              </a:rPr>
              <a:t>decompositores, </a:t>
            </a:r>
            <a:r>
              <a:rPr lang="pt-PT" sz="1400" dirty="0" smtClean="0">
                <a:solidFill>
                  <a:schemeClr val="accent2">
                    <a:lumMod val="75000"/>
                  </a:schemeClr>
                </a:solidFill>
              </a:rPr>
              <a:t>apesar de uma parte</a:t>
            </a:r>
            <a:r>
              <a:rPr lang="pt-PT" sz="1400" dirty="0" smtClean="0"/>
              <a:t> </a:t>
            </a:r>
            <a:r>
              <a:rPr lang="pt-PT" sz="1400" dirty="0" smtClean="0">
                <a:solidFill>
                  <a:schemeClr val="accent2">
                    <a:lumMod val="75000"/>
                  </a:schemeClr>
                </a:solidFill>
              </a:rPr>
              <a:t>viver </a:t>
            </a:r>
            <a:r>
              <a:rPr lang="pt-PT" sz="1400" dirty="0">
                <a:solidFill>
                  <a:schemeClr val="accent2">
                    <a:lumMod val="75000"/>
                  </a:schemeClr>
                </a:solidFill>
              </a:rPr>
              <a:t>em simbiose com outros seres. </a:t>
            </a:r>
            <a:endParaRPr lang="pt-P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971550" y="3571875"/>
            <a:ext cx="7200900" cy="101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Reino Animalia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Este Reino inclui seres pluricelulares, eucariontes, que não têm capacidade de produzir compostos orgânicos através de inorgânicos, apenas ingerindo o alimento e </a:t>
            </a:r>
            <a:r>
              <a:rPr lang="pt-PT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procedendo </a:t>
            </a:r>
            <a:r>
              <a:rPr lang="pt-PT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à sua digestão fora das células.</a:t>
            </a:r>
            <a:endParaRPr lang="pt-PT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971550" y="4772025"/>
            <a:ext cx="7200900" cy="5857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b="1" dirty="0">
                <a:solidFill>
                  <a:schemeClr val="accent4">
                    <a:lumMod val="75000"/>
                  </a:schemeClr>
                </a:solidFill>
              </a:rPr>
              <a:t>  Reino Monera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400" dirty="0">
                <a:solidFill>
                  <a:schemeClr val="accent4">
                    <a:lumMod val="75000"/>
                  </a:schemeClr>
                </a:solidFill>
              </a:rPr>
              <a:t>É formado por seres unicelulares e procariontes.</a:t>
            </a:r>
            <a:endParaRPr lang="pt-PT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971550" y="5557838"/>
            <a:ext cx="7200900" cy="8001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b="1" dirty="0">
                <a:solidFill>
                  <a:schemeClr val="accent6">
                    <a:lumMod val="75000"/>
                  </a:schemeClr>
                </a:solidFill>
              </a:rPr>
              <a:t>  Reino Protista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400" dirty="0">
                <a:solidFill>
                  <a:schemeClr val="accent6">
                    <a:lumMod val="75000"/>
                  </a:schemeClr>
                </a:solidFill>
              </a:rPr>
              <a:t>É formado por seres eucariontes. </a:t>
            </a:r>
            <a:r>
              <a:rPr lang="pt-PT" sz="1400" dirty="0" smtClean="0">
                <a:solidFill>
                  <a:schemeClr val="accent6">
                    <a:lumMod val="75000"/>
                  </a:schemeClr>
                </a:solidFill>
              </a:rPr>
              <a:t>Pertencem ainda alguns </a:t>
            </a:r>
            <a:r>
              <a:rPr lang="pt-PT" sz="1400" dirty="0">
                <a:solidFill>
                  <a:schemeClr val="accent6">
                    <a:lumMod val="75000"/>
                  </a:schemeClr>
                </a:solidFill>
              </a:rPr>
              <a:t>seres pluricelulares, sendo a maioria unicelular.</a:t>
            </a:r>
            <a:endParaRPr lang="pt-PT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11560" y="908720"/>
            <a:ext cx="8136904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2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Angiopérmicas: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23528" y="1556792"/>
            <a:ext cx="4176464" cy="507831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38100">
            <a:solidFill>
              <a:srgbClr val="2E5A0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latin typeface="Mongolian Baiti" pitchFamily="66" charset="0"/>
                <a:cs typeface="Mongolian Baiti" pitchFamily="66" charset="0"/>
              </a:rPr>
              <a:t>ROSEIRA:</a:t>
            </a:r>
          </a:p>
          <a:p>
            <a:endParaRPr lang="pt-PT" dirty="0" smtClean="0"/>
          </a:p>
          <a:p>
            <a:pPr algn="ctr"/>
            <a:r>
              <a:rPr lang="pt-PT" sz="1600" b="1" u="sng" dirty="0" smtClean="0"/>
              <a:t>REINO:</a:t>
            </a:r>
            <a:r>
              <a:rPr lang="pt-PT" sz="1600" b="1" dirty="0" smtClean="0"/>
              <a:t> Plantae</a:t>
            </a:r>
          </a:p>
          <a:p>
            <a:pPr algn="ctr"/>
            <a:r>
              <a:rPr lang="pt-PT" sz="1600" b="1" u="sng" dirty="0" smtClean="0"/>
              <a:t>FILLO:</a:t>
            </a:r>
            <a:r>
              <a:rPr lang="pt-PT" sz="1600" b="1" dirty="0" smtClean="0"/>
              <a:t> Angiopérmicas</a:t>
            </a:r>
          </a:p>
          <a:p>
            <a:pPr algn="ctr"/>
            <a:r>
              <a:rPr lang="pt-PT" sz="1600" b="1" u="sng" dirty="0" smtClean="0"/>
              <a:t>Local encontrado:</a:t>
            </a:r>
            <a:r>
              <a:rPr lang="pt-PT" sz="1600" b="1" dirty="0" smtClean="0"/>
              <a:t>  No meio da vegetação</a:t>
            </a:r>
          </a:p>
          <a:p>
            <a:pPr algn="ctr"/>
            <a:r>
              <a:rPr lang="pt-PT" sz="1600" b="1" u="sng" dirty="0" smtClean="0"/>
              <a:t>Tipo de células</a:t>
            </a:r>
            <a:r>
              <a:rPr lang="pt-PT" sz="1600" b="1" dirty="0" smtClean="0"/>
              <a:t>: Células Eucarióticas</a:t>
            </a:r>
          </a:p>
          <a:p>
            <a:pPr algn="ctr"/>
            <a:r>
              <a:rPr lang="pt-PT" sz="1600" b="1" u="sng" dirty="0" smtClean="0"/>
              <a:t>Tipo de seres:</a:t>
            </a:r>
            <a:r>
              <a:rPr lang="pt-PT" sz="1600" b="1" dirty="0" smtClean="0"/>
              <a:t> Ser Pluricelular</a:t>
            </a:r>
          </a:p>
          <a:p>
            <a:pPr algn="ctr"/>
            <a:r>
              <a:rPr lang="pt-PT" sz="1600" b="1" u="sng" dirty="0" smtClean="0"/>
              <a:t>Alimentação: </a:t>
            </a:r>
            <a:r>
              <a:rPr lang="pt-PT" sz="1600" b="1" dirty="0" smtClean="0"/>
              <a:t>Produz o seu próprio alimento (Produtor)</a:t>
            </a:r>
            <a:endParaRPr lang="pt-PT" sz="1600" b="1" u="sng" dirty="0" smtClean="0"/>
          </a:p>
          <a:p>
            <a:pPr algn="ctr"/>
            <a:r>
              <a:rPr lang="pt-PT" sz="1600" b="1" u="sng" dirty="0" smtClean="0"/>
              <a:t>Aspectos caracterizadores do ecossistema</a:t>
            </a:r>
            <a:r>
              <a:rPr lang="pt-PT" sz="1600" b="1" dirty="0" smtClean="0"/>
              <a:t>: Húmido e rodeado de vegetação.</a:t>
            </a:r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4499992" y="1556792"/>
            <a:ext cx="4464496" cy="507831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3810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/>
              <a:t>LÍRIO:</a:t>
            </a:r>
          </a:p>
          <a:p>
            <a:pPr algn="ctr"/>
            <a:endParaRPr lang="pt-PT" b="1" dirty="0" smtClean="0"/>
          </a:p>
          <a:p>
            <a:pPr algn="ctr"/>
            <a:r>
              <a:rPr lang="pt-PT" sz="1600" b="1" u="sng" dirty="0" smtClean="0"/>
              <a:t>REINO:</a:t>
            </a:r>
            <a:r>
              <a:rPr lang="pt-PT" sz="1600" b="1" dirty="0" smtClean="0"/>
              <a:t> Plantae</a:t>
            </a:r>
          </a:p>
          <a:p>
            <a:pPr algn="ctr"/>
            <a:r>
              <a:rPr lang="pt-PT" sz="1600" b="1" u="sng" dirty="0" smtClean="0"/>
              <a:t>FILLO: </a:t>
            </a:r>
            <a:r>
              <a:rPr lang="pt-PT" sz="1600" b="1" dirty="0" smtClean="0"/>
              <a:t>Angiopérmicas</a:t>
            </a:r>
          </a:p>
          <a:p>
            <a:pPr algn="ctr"/>
            <a:r>
              <a:rPr lang="pt-PT" sz="1600" b="1" u="sng" dirty="0" smtClean="0"/>
              <a:t>Local encontrado: </a:t>
            </a:r>
            <a:r>
              <a:rPr lang="pt-PT" sz="1600" b="1" dirty="0" smtClean="0"/>
              <a:t>No meio da vegetação</a:t>
            </a:r>
          </a:p>
          <a:p>
            <a:pPr algn="ctr"/>
            <a:r>
              <a:rPr lang="pt-PT" sz="1600" b="1" u="sng" dirty="0" smtClean="0"/>
              <a:t>Tipo de células</a:t>
            </a:r>
            <a:r>
              <a:rPr lang="pt-PT" sz="1600" b="1" dirty="0" smtClean="0"/>
              <a:t>: Células Eucarióticas</a:t>
            </a:r>
          </a:p>
          <a:p>
            <a:pPr algn="ctr"/>
            <a:r>
              <a:rPr lang="pt-PT" sz="1600" b="1" u="sng" dirty="0" smtClean="0"/>
              <a:t>Tipo de seres:</a:t>
            </a:r>
            <a:r>
              <a:rPr lang="pt-PT" sz="1600" b="1" dirty="0" smtClean="0"/>
              <a:t> Ser Pluricelular</a:t>
            </a:r>
          </a:p>
          <a:p>
            <a:pPr algn="ctr"/>
            <a:r>
              <a:rPr lang="pt-PT" sz="1600" b="1" u="sng" dirty="0" smtClean="0"/>
              <a:t>Alimentação: </a:t>
            </a:r>
            <a:r>
              <a:rPr lang="pt-PT" sz="1600" b="1" dirty="0" smtClean="0"/>
              <a:t>Produz o seu próprio alimento (Produtor)</a:t>
            </a:r>
          </a:p>
          <a:p>
            <a:pPr algn="ctr"/>
            <a:r>
              <a:rPr lang="pt-PT" sz="1600" b="1" u="sng" dirty="0" smtClean="0"/>
              <a:t>Aspectos caracterizadores do ecossistema</a:t>
            </a:r>
            <a:r>
              <a:rPr lang="pt-PT" sz="1600" b="1" dirty="0" smtClean="0"/>
              <a:t>: Húmido e rodeado de vegetação.</a:t>
            </a:r>
          </a:p>
          <a:p>
            <a:pPr algn="ctr"/>
            <a:endParaRPr lang="pt-PT" sz="1600" b="1" dirty="0" smtClean="0"/>
          </a:p>
          <a:p>
            <a:pPr algn="ctr"/>
            <a:endParaRPr lang="pt-PT" sz="1600" b="1" dirty="0" smtClean="0"/>
          </a:p>
          <a:p>
            <a:pPr algn="ctr"/>
            <a:endParaRPr lang="pt-PT" sz="1600" b="1" dirty="0" smtClean="0"/>
          </a:p>
          <a:p>
            <a:pPr algn="ctr"/>
            <a:endParaRPr lang="pt-PT" sz="1600" b="1" dirty="0" smtClean="0"/>
          </a:p>
          <a:p>
            <a:pPr algn="ctr"/>
            <a:endParaRPr lang="pt-PT" sz="1600" b="1" dirty="0" smtClean="0"/>
          </a:p>
          <a:p>
            <a:pPr algn="ctr"/>
            <a:endParaRPr lang="pt-PT" sz="1600" b="1" dirty="0" smtClean="0"/>
          </a:p>
          <a:p>
            <a:pPr algn="ctr"/>
            <a:endParaRPr lang="pt-PT" sz="1600" b="1" dirty="0" smtClean="0"/>
          </a:p>
          <a:p>
            <a:pPr algn="ctr"/>
            <a:endParaRPr lang="pt-PT" sz="1600" b="1" dirty="0" smtClean="0"/>
          </a:p>
          <a:p>
            <a:pPr algn="ctr"/>
            <a:endParaRPr lang="pt-PT" sz="1600" b="1" dirty="0" smtClean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/>
            </a:r>
            <a:b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</a:br>
            <a:r>
              <a:rPr lang="pt-PT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Ficha Técnica dos Seres Vivos Observados</a:t>
            </a:r>
            <a:r>
              <a:rPr lang="pt-PT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/>
            </a:r>
            <a:br>
              <a:rPr lang="pt-PT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</a:br>
            <a:endParaRPr lang="pt-PT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Documents and Settings\Ana Serra\Os meus documentos\Trabalho Bio\080211-1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681446">
            <a:off x="1498845" y="4746138"/>
            <a:ext cx="1920213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na Serra\Os meus documentos\Trabalho Bio\080211-1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135508">
            <a:off x="5692566" y="4732770"/>
            <a:ext cx="1921820" cy="1441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539552" y="970850"/>
            <a:ext cx="8136904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 algn="ctr"/>
            <a:r>
              <a:rPr lang="pt-PT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Artrópodes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95536" y="1690930"/>
            <a:ext cx="4392488" cy="507831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/>
              <a:t>FORMIGA:</a:t>
            </a:r>
          </a:p>
          <a:p>
            <a:pPr algn="ctr"/>
            <a:endParaRPr lang="pt-PT" b="1" dirty="0" smtClean="0"/>
          </a:p>
          <a:p>
            <a:pPr algn="ctr"/>
            <a:r>
              <a:rPr lang="pt-PT" b="1" u="sng" dirty="0" smtClean="0"/>
              <a:t>REINO: </a:t>
            </a:r>
            <a:r>
              <a:rPr lang="pt-PT" b="1" dirty="0" smtClean="0"/>
              <a:t>Animalia</a:t>
            </a:r>
          </a:p>
          <a:p>
            <a:pPr algn="ctr"/>
            <a:r>
              <a:rPr lang="pt-PT" b="1" u="sng" dirty="0" smtClean="0"/>
              <a:t>FILLO: </a:t>
            </a:r>
            <a:r>
              <a:rPr lang="pt-PT" b="1" dirty="0" smtClean="0"/>
              <a:t>Artrópodes</a:t>
            </a:r>
          </a:p>
          <a:p>
            <a:pPr algn="ctr"/>
            <a:r>
              <a:rPr lang="pt-PT" b="1" u="sng" dirty="0" smtClean="0"/>
              <a:t>Local encontrado: </a:t>
            </a:r>
            <a:r>
              <a:rPr lang="pt-PT" b="1" dirty="0" smtClean="0"/>
              <a:t>Em cima de um passeio</a:t>
            </a:r>
          </a:p>
          <a:p>
            <a:pPr algn="ctr"/>
            <a:r>
              <a:rPr lang="pt-PT" b="1" u="sng" dirty="0" smtClean="0"/>
              <a:t>Tipo de células: </a:t>
            </a:r>
            <a:r>
              <a:rPr lang="pt-PT" b="1" dirty="0" smtClean="0"/>
              <a:t>Células Eucarióticas</a:t>
            </a:r>
          </a:p>
          <a:p>
            <a:pPr algn="ctr"/>
            <a:r>
              <a:rPr lang="pt-PT" b="1" u="sng" dirty="0" smtClean="0"/>
              <a:t>Tipo de seres: </a:t>
            </a:r>
            <a:r>
              <a:rPr lang="pt-PT" b="1" dirty="0" smtClean="0"/>
              <a:t>Ser pluricelular</a:t>
            </a:r>
          </a:p>
          <a:p>
            <a:pPr algn="ctr"/>
            <a:r>
              <a:rPr lang="pt-PT" b="1" u="sng" dirty="0" smtClean="0"/>
              <a:t>Alimentação: </a:t>
            </a:r>
            <a:r>
              <a:rPr lang="pt-PT" b="1" dirty="0" smtClean="0"/>
              <a:t>Diversos tipos de vegetação - plantas e folhas (Consumidor).</a:t>
            </a:r>
          </a:p>
          <a:p>
            <a:pPr algn="ctr"/>
            <a:r>
              <a:rPr lang="pt-PT" b="1" u="sng" dirty="0" smtClean="0"/>
              <a:t>Aspectos caracterizadores do ecossistema</a:t>
            </a:r>
            <a:r>
              <a:rPr lang="pt-PT" b="1" dirty="0" smtClean="0"/>
              <a:t>: Subterrâneo e com pouca luminosidade.</a:t>
            </a:r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</p:txBody>
      </p:sp>
      <p:sp>
        <p:nvSpPr>
          <p:cNvPr id="8" name="CaixaDeTexto 7"/>
          <p:cNvSpPr txBox="1"/>
          <p:nvPr/>
        </p:nvSpPr>
        <p:spPr>
          <a:xfrm>
            <a:off x="4788024" y="1690930"/>
            <a:ext cx="4104456" cy="507831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/>
              <a:t>BICHO DE CONTAS:</a:t>
            </a:r>
          </a:p>
          <a:p>
            <a:pPr algn="ctr"/>
            <a:endParaRPr lang="pt-PT" b="1" dirty="0" smtClean="0"/>
          </a:p>
          <a:p>
            <a:pPr algn="ctr"/>
            <a:r>
              <a:rPr lang="pt-PT" b="1" u="sng" dirty="0" smtClean="0"/>
              <a:t>REINO: </a:t>
            </a:r>
            <a:r>
              <a:rPr lang="pt-PT" b="1" dirty="0" smtClean="0"/>
              <a:t>Animalia</a:t>
            </a:r>
          </a:p>
          <a:p>
            <a:pPr algn="ctr"/>
            <a:r>
              <a:rPr lang="pt-PT" b="1" u="sng" dirty="0" smtClean="0"/>
              <a:t>FILLO: </a:t>
            </a:r>
            <a:r>
              <a:rPr lang="pt-PT" b="1" dirty="0" smtClean="0"/>
              <a:t>Artrópodes</a:t>
            </a:r>
          </a:p>
          <a:p>
            <a:pPr algn="ctr"/>
            <a:r>
              <a:rPr lang="pt-PT" b="1" u="sng" dirty="0" smtClean="0"/>
              <a:t>Local encontrado: </a:t>
            </a:r>
            <a:r>
              <a:rPr lang="pt-PT" b="1" dirty="0" smtClean="0"/>
              <a:t>Debaixo de uma pedra</a:t>
            </a:r>
          </a:p>
          <a:p>
            <a:pPr algn="ctr"/>
            <a:r>
              <a:rPr lang="pt-PT" b="1" u="sng" dirty="0" smtClean="0"/>
              <a:t>Tipo de células</a:t>
            </a:r>
            <a:r>
              <a:rPr lang="pt-PT" b="1" dirty="0" smtClean="0"/>
              <a:t>: Células Eucarióticas</a:t>
            </a:r>
          </a:p>
          <a:p>
            <a:pPr algn="ctr"/>
            <a:r>
              <a:rPr lang="pt-PT" b="1" u="sng" dirty="0" smtClean="0"/>
              <a:t>Tipo de seres:</a:t>
            </a:r>
            <a:r>
              <a:rPr lang="pt-PT" b="1" dirty="0" smtClean="0"/>
              <a:t> Ser pluricelular</a:t>
            </a:r>
          </a:p>
          <a:p>
            <a:pPr algn="ctr"/>
            <a:r>
              <a:rPr lang="pt-PT" b="1" u="sng" dirty="0" smtClean="0"/>
              <a:t>Alimentação: </a:t>
            </a:r>
            <a:r>
              <a:rPr lang="pt-PT" b="1" dirty="0" smtClean="0"/>
              <a:t>Diversos tipos de vegetação - plantas e folhas (Consumidor).</a:t>
            </a:r>
          </a:p>
          <a:p>
            <a:pPr algn="ctr"/>
            <a:r>
              <a:rPr lang="pt-PT" b="1" u="sng" dirty="0" smtClean="0"/>
              <a:t>Aspectos caracterizadores do ecossistema</a:t>
            </a:r>
            <a:r>
              <a:rPr lang="pt-PT" b="1" dirty="0" smtClean="0"/>
              <a:t>: Húmido, quente e terra sem ervas.</a:t>
            </a:r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latin typeface="Constantia" pitchFamily="18" charset="0"/>
              </a:rPr>
              <a:t/>
            </a:r>
            <a:br>
              <a:rPr lang="pt-PT" dirty="0" smtClean="0">
                <a:latin typeface="Constantia" pitchFamily="18" charset="0"/>
              </a:rPr>
            </a:br>
            <a:r>
              <a:rPr lang="pt-PT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Ficha Técnica dos Seres Vivos Observados</a:t>
            </a:r>
            <a:r>
              <a:rPr lang="pt-PT" sz="4000" dirty="0" smtClean="0">
                <a:latin typeface="Constantia" pitchFamily="18" charset="0"/>
              </a:rPr>
              <a:t/>
            </a:r>
            <a:br>
              <a:rPr lang="pt-PT" sz="4000" dirty="0" smtClean="0">
                <a:latin typeface="Constantia" pitchFamily="18" charset="0"/>
              </a:rPr>
            </a:br>
            <a:endParaRPr lang="pt-PT" dirty="0"/>
          </a:p>
        </p:txBody>
      </p:sp>
      <p:pic>
        <p:nvPicPr>
          <p:cNvPr id="5121" name="Picture 1" descr="C:\Users\Silvestre\Pictures\MOV002 064_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13161">
            <a:off x="6355175" y="5307675"/>
            <a:ext cx="1592212" cy="1194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Silvestre\Pictures\MOV002 022_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61619">
            <a:off x="1187624" y="5085184"/>
            <a:ext cx="1944216" cy="1458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539552" y="908720"/>
            <a:ext cx="8064896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pt-PT" sz="24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Gimnospérmicas: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51520" y="1484784"/>
            <a:ext cx="4248472" cy="480131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/>
              <a:t>GINGEIRA:</a:t>
            </a:r>
          </a:p>
          <a:p>
            <a:pPr algn="ctr"/>
            <a:endParaRPr lang="pt-PT" b="1" dirty="0" smtClean="0"/>
          </a:p>
          <a:p>
            <a:pPr algn="ctr"/>
            <a:r>
              <a:rPr lang="pt-PT" b="1" u="sng" dirty="0" smtClean="0"/>
              <a:t>REINO:</a:t>
            </a:r>
            <a:r>
              <a:rPr lang="pt-PT" b="1" dirty="0" smtClean="0"/>
              <a:t> Plantae</a:t>
            </a:r>
          </a:p>
          <a:p>
            <a:pPr algn="ctr"/>
            <a:r>
              <a:rPr lang="pt-PT" b="1" u="sng" dirty="0" smtClean="0"/>
              <a:t>FILLO:</a:t>
            </a:r>
            <a:r>
              <a:rPr lang="pt-PT" b="1" dirty="0" smtClean="0"/>
              <a:t> Gimnospérmicas</a:t>
            </a:r>
          </a:p>
          <a:p>
            <a:pPr algn="ctr"/>
            <a:r>
              <a:rPr lang="pt-PT" b="1" u="sng" dirty="0" smtClean="0"/>
              <a:t>Local encontrado: </a:t>
            </a:r>
            <a:r>
              <a:rPr lang="pt-PT" b="1" dirty="0" smtClean="0"/>
              <a:t>No meio da vegetação</a:t>
            </a:r>
          </a:p>
          <a:p>
            <a:pPr algn="ctr"/>
            <a:r>
              <a:rPr lang="pt-PT" b="1" u="sng" dirty="0" smtClean="0"/>
              <a:t>Tipo de células</a:t>
            </a:r>
            <a:r>
              <a:rPr lang="pt-PT" b="1" dirty="0" smtClean="0"/>
              <a:t>: Células Eucarióticas</a:t>
            </a:r>
          </a:p>
          <a:p>
            <a:pPr algn="ctr"/>
            <a:r>
              <a:rPr lang="pt-PT" b="1" u="sng" dirty="0" smtClean="0"/>
              <a:t>Tipo de seres:</a:t>
            </a:r>
            <a:r>
              <a:rPr lang="pt-PT" b="1" dirty="0" smtClean="0"/>
              <a:t> Ser pluricelular</a:t>
            </a:r>
          </a:p>
          <a:p>
            <a:pPr algn="ctr"/>
            <a:r>
              <a:rPr lang="pt-PT" b="1" u="sng" dirty="0" smtClean="0"/>
              <a:t>Alimentação: </a:t>
            </a:r>
            <a:r>
              <a:rPr lang="pt-PT" b="1" dirty="0" smtClean="0"/>
              <a:t>Produz o seu próprio alimento (Produtor)</a:t>
            </a:r>
          </a:p>
          <a:p>
            <a:pPr algn="ctr"/>
            <a:r>
              <a:rPr lang="pt-PT" b="1" u="sng" dirty="0" smtClean="0"/>
              <a:t>Aspectos caracterizadores do ecossistema</a:t>
            </a:r>
            <a:r>
              <a:rPr lang="pt-PT" b="1" dirty="0" smtClean="0"/>
              <a:t>: Húmido e rodeado de vegetação.</a:t>
            </a:r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4427984" y="1484784"/>
            <a:ext cx="4464496" cy="480131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8575">
            <a:solidFill>
              <a:srgbClr val="2E5A0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/>
              <a:t>OLIVEIRA:</a:t>
            </a:r>
          </a:p>
          <a:p>
            <a:pPr algn="ctr"/>
            <a:endParaRPr lang="pt-PT" b="1" dirty="0" smtClean="0"/>
          </a:p>
          <a:p>
            <a:pPr algn="ctr"/>
            <a:r>
              <a:rPr lang="pt-PT" b="1" u="sng" dirty="0" smtClean="0"/>
              <a:t>REINO:</a:t>
            </a:r>
            <a:r>
              <a:rPr lang="pt-PT" b="1" dirty="0" smtClean="0"/>
              <a:t> Plantae</a:t>
            </a:r>
          </a:p>
          <a:p>
            <a:pPr algn="ctr"/>
            <a:r>
              <a:rPr lang="pt-PT" b="1" u="sng" dirty="0" smtClean="0"/>
              <a:t>FILLO:</a:t>
            </a:r>
            <a:r>
              <a:rPr lang="pt-PT" b="1" dirty="0" smtClean="0"/>
              <a:t> Gimnospérmicas</a:t>
            </a:r>
          </a:p>
          <a:p>
            <a:pPr algn="ctr"/>
            <a:r>
              <a:rPr lang="pt-PT" b="1" u="sng" dirty="0" smtClean="0"/>
              <a:t>Local encontrado: </a:t>
            </a:r>
            <a:r>
              <a:rPr lang="pt-PT" b="1" dirty="0" smtClean="0"/>
              <a:t>No meio de vegetação</a:t>
            </a:r>
          </a:p>
          <a:p>
            <a:pPr algn="ctr"/>
            <a:r>
              <a:rPr lang="pt-PT" b="1" u="sng" dirty="0" smtClean="0"/>
              <a:t>Tipo de células</a:t>
            </a:r>
            <a:r>
              <a:rPr lang="pt-PT" b="1" dirty="0" smtClean="0"/>
              <a:t>: Células Eucarióticas</a:t>
            </a:r>
          </a:p>
          <a:p>
            <a:pPr algn="ctr"/>
            <a:r>
              <a:rPr lang="pt-PT" b="1" u="sng" dirty="0" smtClean="0"/>
              <a:t>Tipo de seres:</a:t>
            </a:r>
            <a:r>
              <a:rPr lang="pt-PT" b="1" dirty="0" smtClean="0"/>
              <a:t> Ser pluricelular</a:t>
            </a:r>
          </a:p>
          <a:p>
            <a:pPr algn="ctr"/>
            <a:r>
              <a:rPr lang="pt-PT" b="1" u="sng" dirty="0" smtClean="0"/>
              <a:t>Alimentação: </a:t>
            </a:r>
            <a:r>
              <a:rPr lang="pt-PT" b="1" dirty="0" smtClean="0"/>
              <a:t>Produz o seu próprio alimento (Produtor)</a:t>
            </a:r>
          </a:p>
          <a:p>
            <a:pPr algn="ctr"/>
            <a:r>
              <a:rPr lang="pt-PT" b="1" u="sng" dirty="0" smtClean="0"/>
              <a:t>Aspectos caracterizadores do ecossistema</a:t>
            </a:r>
            <a:r>
              <a:rPr lang="pt-PT" b="1" dirty="0" smtClean="0"/>
              <a:t>: Húmido e rodeado de vegetação.</a:t>
            </a:r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endParaRPr lang="pt-PT" dirty="0"/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/>
            </a:r>
            <a:b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</a:br>
            <a:r>
              <a:rPr lang="pt-PT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Ficha Técnica dos Seres Vivos Observados</a:t>
            </a:r>
            <a:r>
              <a:rPr lang="pt-PT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/>
            </a:r>
            <a:br>
              <a:rPr lang="pt-PT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</a:br>
            <a:endParaRPr lang="pt-PT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Documents and Settings\Ana Serra\Os meus documentos\Trabalho Bio\080211-1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11366">
            <a:off x="1115616" y="4848604"/>
            <a:ext cx="2232248" cy="1674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www.emagrecer.tv/blog/wp-content/uploads/2009/01/olivei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144056">
            <a:off x="6429033" y="4700835"/>
            <a:ext cx="1468698" cy="1956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PT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Índice :</a:t>
            </a:r>
            <a:endParaRPr lang="pt-PT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ustralian Sunrise" pitchFamily="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t-PT" sz="2000" dirty="0" smtClean="0">
                <a:latin typeface="Century Gothic" pitchFamily="34" charset="0"/>
              </a:rPr>
              <a:t>Introdução						</a:t>
            </a:r>
          </a:p>
          <a:p>
            <a:r>
              <a:rPr lang="pt-PT" sz="2000" dirty="0" smtClean="0">
                <a:latin typeface="Century Gothic" pitchFamily="34" charset="0"/>
              </a:rPr>
              <a:t>Organização dos Sistemas Biológicos		</a:t>
            </a:r>
          </a:p>
          <a:p>
            <a:r>
              <a:rPr lang="pt-PT" sz="2000" dirty="0" smtClean="0">
                <a:latin typeface="Century Gothic" pitchFamily="34" charset="0"/>
              </a:rPr>
              <a:t>Factores Bióticos					</a:t>
            </a:r>
          </a:p>
          <a:p>
            <a:r>
              <a:rPr lang="pt-PT" sz="2000" dirty="0" smtClean="0">
                <a:latin typeface="Century Gothic" pitchFamily="34" charset="0"/>
              </a:rPr>
              <a:t>Factores Abióticos					</a:t>
            </a:r>
          </a:p>
          <a:p>
            <a:r>
              <a:rPr lang="pt-PT" sz="2000" dirty="0" smtClean="0">
                <a:latin typeface="Century Gothic" pitchFamily="34" charset="0"/>
              </a:rPr>
              <a:t>Dinâmica dos Ecossistemas			</a:t>
            </a:r>
          </a:p>
          <a:p>
            <a:r>
              <a:rPr lang="pt-PT" sz="2000" dirty="0" smtClean="0">
                <a:latin typeface="Century Gothic" pitchFamily="34" charset="0"/>
              </a:rPr>
              <a:t>Organização Celular</a:t>
            </a:r>
          </a:p>
          <a:p>
            <a:r>
              <a:rPr lang="pt-PT" sz="2000" dirty="0" smtClean="0">
                <a:latin typeface="Century Gothic" pitchFamily="34" charset="0"/>
              </a:rPr>
              <a:t>Classificação de Whittaker</a:t>
            </a:r>
          </a:p>
          <a:p>
            <a:r>
              <a:rPr lang="pt-PT" sz="2000" dirty="0" smtClean="0">
                <a:latin typeface="Century Gothic" pitchFamily="34" charset="0"/>
              </a:rPr>
              <a:t>Características dos Reinos </a:t>
            </a:r>
          </a:p>
          <a:p>
            <a:r>
              <a:rPr lang="pt-PT" sz="2000" dirty="0" smtClean="0">
                <a:latin typeface="Century Gothic" pitchFamily="34" charset="0"/>
              </a:rPr>
              <a:t>Ficha Técnica dos Seres Vivos Observados</a:t>
            </a:r>
          </a:p>
          <a:p>
            <a:r>
              <a:rPr lang="pt-PT" sz="2000" dirty="0" smtClean="0">
                <a:latin typeface="Century Gothic" pitchFamily="34" charset="0"/>
              </a:rPr>
              <a:t>De que modo poderá o Homem contribuir para a conservação das espécies actuais? </a:t>
            </a:r>
          </a:p>
          <a:p>
            <a:r>
              <a:rPr lang="pt-PT" sz="2000" dirty="0" smtClean="0">
                <a:latin typeface="Century Gothic" pitchFamily="34" charset="0"/>
              </a:rPr>
              <a:t>Conclusão</a:t>
            </a:r>
            <a:endParaRPr lang="pt-PT" sz="2000" dirty="0">
              <a:latin typeface="Century Gothic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7308304" y="1556792"/>
            <a:ext cx="1656184" cy="4490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spcBef>
                <a:spcPts val="480"/>
              </a:spcBef>
            </a:pPr>
            <a:r>
              <a:rPr lang="pt-PT" sz="2000" dirty="0" smtClean="0">
                <a:latin typeface="Century Gothic" pitchFamily="34" charset="0"/>
              </a:rPr>
              <a:t>Slide 3</a:t>
            </a:r>
          </a:p>
          <a:p>
            <a:pPr marL="342000" indent="-342000">
              <a:spcBef>
                <a:spcPts val="480"/>
              </a:spcBef>
            </a:pPr>
            <a:r>
              <a:rPr lang="pt-PT" sz="2000" dirty="0" smtClean="0">
                <a:latin typeface="Century Gothic" pitchFamily="34" charset="0"/>
              </a:rPr>
              <a:t>Slide 4</a:t>
            </a:r>
          </a:p>
          <a:p>
            <a:pPr marL="342000" indent="-342000">
              <a:spcBef>
                <a:spcPts val="480"/>
              </a:spcBef>
            </a:pPr>
            <a:r>
              <a:rPr lang="pt-PT" sz="2000" dirty="0" smtClean="0">
                <a:latin typeface="Century Gothic" pitchFamily="34" charset="0"/>
              </a:rPr>
              <a:t>Slide 5</a:t>
            </a:r>
          </a:p>
          <a:p>
            <a:pPr marL="342000" indent="-342000">
              <a:spcBef>
                <a:spcPts val="480"/>
              </a:spcBef>
            </a:pPr>
            <a:r>
              <a:rPr lang="pt-PT" sz="2000" dirty="0" smtClean="0">
                <a:latin typeface="Century Gothic" pitchFamily="34" charset="0"/>
              </a:rPr>
              <a:t>Slide 6</a:t>
            </a:r>
          </a:p>
          <a:p>
            <a:pPr marL="342000" indent="-342000">
              <a:spcBef>
                <a:spcPts val="480"/>
              </a:spcBef>
            </a:pPr>
            <a:r>
              <a:rPr lang="pt-PT" sz="2000" dirty="0" smtClean="0">
                <a:latin typeface="Century Gothic" pitchFamily="34" charset="0"/>
              </a:rPr>
              <a:t>Slide 7</a:t>
            </a:r>
          </a:p>
          <a:p>
            <a:pPr marL="342000" indent="-342000">
              <a:spcBef>
                <a:spcPts val="480"/>
              </a:spcBef>
            </a:pPr>
            <a:r>
              <a:rPr lang="pt-PT" sz="2000" dirty="0" smtClean="0">
                <a:latin typeface="Century Gothic" pitchFamily="34" charset="0"/>
              </a:rPr>
              <a:t>Slide 9</a:t>
            </a:r>
          </a:p>
          <a:p>
            <a:pPr marL="342000" indent="-342000">
              <a:spcBef>
                <a:spcPts val="480"/>
              </a:spcBef>
            </a:pPr>
            <a:r>
              <a:rPr lang="pt-PT" sz="2000" dirty="0" smtClean="0">
                <a:latin typeface="Century Gothic" pitchFamily="34" charset="0"/>
              </a:rPr>
              <a:t>Slide 10</a:t>
            </a:r>
          </a:p>
          <a:p>
            <a:pPr marL="342000" indent="-342000">
              <a:spcBef>
                <a:spcPts val="480"/>
              </a:spcBef>
            </a:pPr>
            <a:r>
              <a:rPr lang="pt-PT" sz="2000" dirty="0" smtClean="0">
                <a:latin typeface="Century Gothic" pitchFamily="34" charset="0"/>
              </a:rPr>
              <a:t>Slide 16</a:t>
            </a:r>
          </a:p>
          <a:p>
            <a:pPr marL="342000" indent="-342000">
              <a:spcBef>
                <a:spcPts val="480"/>
              </a:spcBef>
            </a:pPr>
            <a:r>
              <a:rPr lang="pt-PT" sz="2000" dirty="0" smtClean="0">
                <a:latin typeface="Century Gothic" pitchFamily="34" charset="0"/>
              </a:rPr>
              <a:t>Slide 17</a:t>
            </a:r>
          </a:p>
          <a:p>
            <a:pPr marL="342000" indent="-342000">
              <a:spcBef>
                <a:spcPts val="480"/>
              </a:spcBef>
            </a:pPr>
            <a:r>
              <a:rPr lang="pt-PT" sz="2000" dirty="0" smtClean="0">
                <a:latin typeface="Century Gothic" pitchFamily="34" charset="0"/>
              </a:rPr>
              <a:t>Slide 21</a:t>
            </a:r>
          </a:p>
          <a:p>
            <a:pPr marL="342000" indent="-342000">
              <a:spcBef>
                <a:spcPts val="480"/>
              </a:spcBef>
            </a:pPr>
            <a:endParaRPr lang="pt-PT" sz="2000" dirty="0" smtClean="0">
              <a:latin typeface="Century Gothic" pitchFamily="34" charset="0"/>
            </a:endParaRPr>
          </a:p>
          <a:p>
            <a:pPr marL="342000" indent="-342000">
              <a:spcBef>
                <a:spcPts val="480"/>
              </a:spcBef>
            </a:pPr>
            <a:r>
              <a:rPr lang="pt-PT" sz="2000" dirty="0" smtClean="0">
                <a:latin typeface="Century Gothic" pitchFamily="34" charset="0"/>
              </a:rPr>
              <a:t>Slide 22 </a:t>
            </a:r>
            <a:endParaRPr lang="en-US" sz="2000" dirty="0">
              <a:latin typeface="Century Gothic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251520" y="836712"/>
            <a:ext cx="432048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 algn="ctr"/>
            <a:r>
              <a:rPr lang="pt-PT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Anelídeos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251520" y="1556793"/>
            <a:ext cx="4320480" cy="507831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/>
              <a:t>MINHOCA: </a:t>
            </a:r>
          </a:p>
          <a:p>
            <a:pPr algn="ctr"/>
            <a:endParaRPr lang="pt-PT" b="1" dirty="0" smtClean="0"/>
          </a:p>
          <a:p>
            <a:pPr algn="ctr"/>
            <a:r>
              <a:rPr lang="pt-PT" b="1" u="sng" dirty="0" smtClean="0"/>
              <a:t>REINO: </a:t>
            </a:r>
            <a:r>
              <a:rPr lang="pt-PT" b="1" dirty="0" smtClean="0"/>
              <a:t>Animalia</a:t>
            </a:r>
          </a:p>
          <a:p>
            <a:pPr algn="ctr"/>
            <a:r>
              <a:rPr lang="pt-PT" b="1" u="sng" dirty="0" smtClean="0"/>
              <a:t>FILLO:</a:t>
            </a:r>
            <a:r>
              <a:rPr lang="pt-PT" b="1" dirty="0" smtClean="0"/>
              <a:t> Anelídeos</a:t>
            </a:r>
          </a:p>
          <a:p>
            <a:pPr algn="ctr"/>
            <a:r>
              <a:rPr lang="pt-PT" b="1" u="sng" dirty="0" smtClean="0"/>
              <a:t>Local encontrado: </a:t>
            </a:r>
            <a:r>
              <a:rPr lang="pt-PT" b="1" dirty="0" smtClean="0"/>
              <a:t>Debaixo de uma pedra</a:t>
            </a:r>
          </a:p>
          <a:p>
            <a:pPr algn="ctr"/>
            <a:r>
              <a:rPr lang="pt-PT" b="1" u="sng" dirty="0" smtClean="0"/>
              <a:t>Tipo de células</a:t>
            </a:r>
            <a:r>
              <a:rPr lang="pt-PT" b="1" dirty="0" smtClean="0"/>
              <a:t>: Células Eucarióticas</a:t>
            </a:r>
          </a:p>
          <a:p>
            <a:pPr algn="ctr"/>
            <a:r>
              <a:rPr lang="pt-PT" b="1" u="sng" dirty="0" smtClean="0"/>
              <a:t>Tipo de seres:</a:t>
            </a:r>
            <a:r>
              <a:rPr lang="pt-PT" b="1" dirty="0" smtClean="0"/>
              <a:t> Ser pluricelular</a:t>
            </a:r>
          </a:p>
          <a:p>
            <a:pPr algn="ctr"/>
            <a:r>
              <a:rPr lang="pt-PT" b="1" u="sng" dirty="0" smtClean="0"/>
              <a:t>Alimentação: </a:t>
            </a:r>
            <a:r>
              <a:rPr lang="pt-PT" b="1" dirty="0" smtClean="0"/>
              <a:t>Diversos tipos de vegetação - plantas e folhas (Consumidor).</a:t>
            </a:r>
          </a:p>
          <a:p>
            <a:pPr algn="ctr"/>
            <a:r>
              <a:rPr lang="pt-PT" b="1" u="sng" dirty="0" smtClean="0"/>
              <a:t>Aspectos caracterizadores do ecossistema</a:t>
            </a:r>
            <a:r>
              <a:rPr lang="pt-PT" b="1" dirty="0" smtClean="0"/>
              <a:t>: Húmido e quente.</a:t>
            </a:r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latin typeface="Constantia" pitchFamily="18" charset="0"/>
              </a:rPr>
              <a:t/>
            </a:r>
            <a:br>
              <a:rPr lang="pt-PT" dirty="0" smtClean="0">
                <a:latin typeface="Constantia" pitchFamily="18" charset="0"/>
              </a:rPr>
            </a:br>
            <a:r>
              <a:rPr lang="pt-PT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Ficha Técnica dos Seres Vivos Observados</a:t>
            </a:r>
            <a:r>
              <a:rPr lang="pt-PT" sz="4000" dirty="0" smtClean="0">
                <a:latin typeface="Constantia" pitchFamily="18" charset="0"/>
              </a:rPr>
              <a:t/>
            </a:r>
            <a:br>
              <a:rPr lang="pt-PT" sz="4000" dirty="0" smtClean="0">
                <a:latin typeface="Constantia" pitchFamily="18" charset="0"/>
              </a:rPr>
            </a:br>
            <a:endParaRPr lang="pt-PT" dirty="0"/>
          </a:p>
        </p:txBody>
      </p:sp>
      <p:pic>
        <p:nvPicPr>
          <p:cNvPr id="3074" name="Picture 2" descr="C:\Documents and Settings\Ana Serra\Os meus documentos\Trabalho Bio\080211-1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47371">
            <a:off x="1389074" y="4817197"/>
            <a:ext cx="2003556" cy="1502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ângulo 8"/>
          <p:cNvSpPr/>
          <p:nvPr/>
        </p:nvSpPr>
        <p:spPr>
          <a:xfrm>
            <a:off x="4644008" y="836712"/>
            <a:ext cx="4320480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 algn="ctr"/>
            <a:r>
              <a:rPr lang="pt-PT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Molusco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4644008" y="1556792"/>
            <a:ext cx="4320480" cy="507831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/>
              <a:t>CARACOL:</a:t>
            </a:r>
          </a:p>
          <a:p>
            <a:pPr algn="ctr"/>
            <a:endParaRPr lang="pt-PT" b="1" dirty="0" smtClean="0"/>
          </a:p>
          <a:p>
            <a:pPr algn="ctr"/>
            <a:r>
              <a:rPr lang="pt-PT" b="1" u="sng" dirty="0" smtClean="0"/>
              <a:t>REINO:</a:t>
            </a:r>
            <a:r>
              <a:rPr lang="pt-PT" b="1" dirty="0" smtClean="0"/>
              <a:t> Animalia</a:t>
            </a:r>
          </a:p>
          <a:p>
            <a:pPr algn="ctr"/>
            <a:r>
              <a:rPr lang="pt-PT" b="1" u="sng" dirty="0" smtClean="0"/>
              <a:t>FILLO:</a:t>
            </a:r>
            <a:r>
              <a:rPr lang="pt-PT" b="1" dirty="0" smtClean="0"/>
              <a:t> Molusco</a:t>
            </a:r>
          </a:p>
          <a:p>
            <a:pPr algn="ctr"/>
            <a:r>
              <a:rPr lang="pt-PT" b="1" u="sng" dirty="0" smtClean="0"/>
              <a:t>Local encontrado:</a:t>
            </a:r>
            <a:r>
              <a:rPr lang="pt-PT" b="1" dirty="0" smtClean="0"/>
              <a:t> Nas folhas de uma planta</a:t>
            </a:r>
          </a:p>
          <a:p>
            <a:pPr algn="ctr"/>
            <a:r>
              <a:rPr lang="pt-PT" b="1" u="sng" dirty="0" smtClean="0"/>
              <a:t>Tipo de células</a:t>
            </a:r>
            <a:r>
              <a:rPr lang="pt-PT" b="1" dirty="0" smtClean="0"/>
              <a:t>: </a:t>
            </a:r>
            <a:r>
              <a:rPr lang="pt-PT" b="1" dirty="0" err="1" smtClean="0"/>
              <a:t>Células</a:t>
            </a:r>
            <a:r>
              <a:rPr lang="pt-PT" b="1" dirty="0" smtClean="0"/>
              <a:t> Eucarióticas</a:t>
            </a:r>
          </a:p>
          <a:p>
            <a:pPr algn="ctr"/>
            <a:r>
              <a:rPr lang="pt-PT" b="1" u="sng" dirty="0" smtClean="0"/>
              <a:t>Tipo de seres:</a:t>
            </a:r>
            <a:r>
              <a:rPr lang="pt-PT" b="1" dirty="0" smtClean="0"/>
              <a:t> Ser pluricelular</a:t>
            </a:r>
          </a:p>
          <a:p>
            <a:pPr algn="ctr"/>
            <a:r>
              <a:rPr lang="pt-PT" b="1" u="sng" dirty="0" smtClean="0"/>
              <a:t>Alimentação: </a:t>
            </a:r>
            <a:r>
              <a:rPr lang="pt-PT" b="1" dirty="0" smtClean="0"/>
              <a:t>Diversos tipos de vegetação - plantas e folhas (Consumidor).</a:t>
            </a:r>
          </a:p>
          <a:p>
            <a:pPr algn="ctr"/>
            <a:r>
              <a:rPr lang="pt-PT" b="1" u="sng" dirty="0" smtClean="0"/>
              <a:t>Aspectos caracterizadores do ecossistema</a:t>
            </a:r>
            <a:r>
              <a:rPr lang="pt-PT" b="1" dirty="0" smtClean="0"/>
              <a:t>:</a:t>
            </a:r>
            <a:r>
              <a:rPr lang="pt-PT" dirty="0" smtClean="0"/>
              <a:t> </a:t>
            </a:r>
            <a:endParaRPr lang="pt-PT" b="1" dirty="0" smtClean="0"/>
          </a:p>
          <a:p>
            <a:pPr algn="ctr"/>
            <a:r>
              <a:rPr lang="pt-PT" b="1" dirty="0" smtClean="0"/>
              <a:t>Folhas húmidas</a:t>
            </a:r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b="1" dirty="0" smtClean="0"/>
          </a:p>
          <a:p>
            <a:pPr algn="ctr"/>
            <a:endParaRPr lang="pt-PT" dirty="0" smtClean="0"/>
          </a:p>
          <a:p>
            <a:pPr algn="ctr"/>
            <a:endParaRPr lang="pt-PT" dirty="0" smtClean="0"/>
          </a:p>
          <a:p>
            <a:pPr algn="ctr"/>
            <a:endParaRPr lang="pt-PT" dirty="0" smtClean="0"/>
          </a:p>
          <a:p>
            <a:pPr algn="ctr"/>
            <a:endParaRPr lang="pt-PT" dirty="0" smtClean="0"/>
          </a:p>
        </p:txBody>
      </p:sp>
      <p:pic>
        <p:nvPicPr>
          <p:cNvPr id="11" name="Picture 2" descr="C:\Documents and Settings\Ana Serra\Os meus documentos\Trabalho Bio\080211-1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3882">
            <a:off x="5436096" y="4725144"/>
            <a:ext cx="266429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69776"/>
            <a:ext cx="9144000" cy="1143000"/>
          </a:xfrm>
        </p:spPr>
        <p:txBody>
          <a:bodyPr>
            <a:noAutofit/>
          </a:bodyPr>
          <a:lstStyle/>
          <a:p>
            <a:r>
              <a:rPr lang="pt-PT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De que modo poderá o Homem contribuir para a conservação das espécies actuais? </a:t>
            </a:r>
            <a:endParaRPr lang="pt-PT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ustralian Sunrise" pitchFamily="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-180528" y="1673424"/>
            <a:ext cx="8604448" cy="5184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PT" sz="1800" dirty="0" smtClean="0"/>
              <a:t>		</a:t>
            </a:r>
            <a:r>
              <a:rPr lang="pt-PT" sz="1600" dirty="0" smtClean="0">
                <a:latin typeface="Constantia" pitchFamily="18" charset="0"/>
              </a:rPr>
              <a:t>Para a conservação das espécies actuais o Homem tem de diminuir a sua intervenção humana na Natureza, ou seja, utilizar  os recursos de forma racional, moderada e intervindo de forma adequada nos habitats sem provocar a sua destruição. Existem casos onde é mesmo preciso a preservação do local, isto é, proteger o local no estado natural, não usufruir  deste e não intervir do modo a não provocar a destruição do habitat nem a extinção das espécies que nele se encontram.</a:t>
            </a:r>
          </a:p>
          <a:p>
            <a:pPr>
              <a:buNone/>
            </a:pPr>
            <a:r>
              <a:rPr lang="pt-PT" sz="1600" dirty="0" smtClean="0">
                <a:latin typeface="Constantia" pitchFamily="18" charset="0"/>
              </a:rPr>
              <a:t>		O Homem pode contribuir para a conservação das espécies actuais através de medidas, tais como: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251520" y="3789040"/>
            <a:ext cx="43924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>
              <a:buFont typeface="Arial" pitchFamily="34" charset="0"/>
              <a:buChar char="•"/>
            </a:pPr>
            <a:r>
              <a:rPr lang="pt-PT" sz="1600" dirty="0" smtClean="0">
                <a:latin typeface="Constantia" pitchFamily="18" charset="0"/>
              </a:rPr>
              <a:t>Elaborar legislação adequada para a protecção de habitats onde existem espécies em risco;</a:t>
            </a:r>
          </a:p>
          <a:p>
            <a:pPr indent="542925" algn="just">
              <a:buFont typeface="Arial" pitchFamily="34" charset="0"/>
              <a:buChar char="•"/>
            </a:pPr>
            <a:r>
              <a:rPr lang="pt-PT" sz="1600" dirty="0" smtClean="0">
                <a:latin typeface="Constantia" pitchFamily="18" charset="0"/>
              </a:rPr>
              <a:t>Desenvolvimento de condições económicas através da criação de oportunidades de empregos ligados ao ambiente;</a:t>
            </a:r>
          </a:p>
          <a:p>
            <a:pPr indent="542925" algn="just">
              <a:buFont typeface="Arial" pitchFamily="34" charset="0"/>
              <a:buChar char="•"/>
            </a:pPr>
            <a:r>
              <a:rPr lang="pt-PT" sz="1600" dirty="0" smtClean="0">
                <a:latin typeface="Constantia" pitchFamily="18" charset="0"/>
              </a:rPr>
              <a:t>Incentivo às industriais para que estas tomem medidas de combate à poluição;</a:t>
            </a:r>
          </a:p>
          <a:p>
            <a:pPr indent="542925" algn="just">
              <a:buFont typeface="Arial" pitchFamily="34" charset="0"/>
              <a:buChar char="•"/>
            </a:pPr>
            <a:r>
              <a:rPr lang="pt-PT" sz="1600" dirty="0" smtClean="0">
                <a:latin typeface="Constantia" pitchFamily="18" charset="0"/>
              </a:rPr>
              <a:t>Criação de espaços naturais de protecção especial a zonas onde se incluem habitats mais vulneráveis e com maior perigo de destruição.</a:t>
            </a:r>
            <a:endParaRPr lang="pt-PT" sz="1600" dirty="0">
              <a:latin typeface="Constantia" pitchFamily="18" charset="0"/>
            </a:endParaRPr>
          </a:p>
        </p:txBody>
      </p:sp>
      <p:pic>
        <p:nvPicPr>
          <p:cNvPr id="1026" name="Picture 2" descr="http://filipedebarros.files.wordpress.com/2009/05/areap.gif?w=470&amp;h=4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585694"/>
            <a:ext cx="3635896" cy="3272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Conclusão</a:t>
            </a:r>
            <a:endParaRPr lang="pt-PT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ustralian Sunrise" pitchFamily="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21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PT" dirty="0" smtClean="0">
                <a:latin typeface="Constantia" pitchFamily="18" charset="0"/>
              </a:rPr>
              <a:t>		</a:t>
            </a:r>
            <a:r>
              <a:rPr lang="pt-PT" sz="2400" dirty="0" smtClean="0">
                <a:latin typeface="Constantia" pitchFamily="18" charset="0"/>
              </a:rPr>
              <a:t>Através deste trabalho, foi permitida a conclusão de que existe biodiversidade no espaço exterior da escola Secundária de São João da Talha, que cada ser vivo tem o seu próprio habitat, que os seres vivos estabelecem relações de interdependência entre si e o meio físico-químico e que existe uma cadeia alimentar estabelecida entre eles, ou seja, o espaço exterior da escola pode ser considerado como um ecossistema.</a:t>
            </a:r>
          </a:p>
          <a:p>
            <a:pPr>
              <a:buNone/>
            </a:pPr>
            <a:endParaRPr lang="pt-PT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pPr algn="l"/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Introdução</a:t>
            </a:r>
            <a:endParaRPr lang="pt-PT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ustralian Sunrise" pitchFamily="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7504" y="1196752"/>
            <a:ext cx="8712968" cy="499715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PT" sz="2400" dirty="0" smtClean="0"/>
              <a:t>	</a:t>
            </a:r>
            <a:r>
              <a:rPr lang="pt-PT" sz="2000" dirty="0" smtClean="0">
                <a:latin typeface="Constantia" pitchFamily="18" charset="0"/>
              </a:rPr>
              <a:t>	O subsistema terrestre Biosfera caracteriza-se por ter uma grande Biodiversidade – diversidade dos seres vivos.</a:t>
            </a:r>
          </a:p>
          <a:p>
            <a:pPr algn="just">
              <a:buNone/>
            </a:pPr>
            <a:r>
              <a:rPr lang="pt-PT" sz="2000" dirty="0" smtClean="0">
                <a:latin typeface="Constantia" pitchFamily="18" charset="0"/>
              </a:rPr>
              <a:t>		A biodiversidade está presente em diversas áreas desde que o meio em questão proporcione ao ser vivo as condições necessárias à sua sobrevivência, ou seja, que o meio tenha capacidade para se tornar o habitat do ser  vivo.</a:t>
            </a:r>
          </a:p>
          <a:p>
            <a:pPr algn="just">
              <a:buNone/>
            </a:pPr>
            <a:r>
              <a:rPr lang="pt-PT" sz="2000" dirty="0" smtClean="0">
                <a:latin typeface="Constantia" pitchFamily="18" charset="0"/>
              </a:rPr>
              <a:t>		Ao conjunto dos seres vivos, dos seus habitats, do meio físico-químico e das relações de interdependência que se estabelecem entre si dá-se o nome de ecossistema.</a:t>
            </a:r>
          </a:p>
          <a:p>
            <a:pPr algn="just">
              <a:buNone/>
            </a:pPr>
            <a:r>
              <a:rPr lang="pt-PT" sz="2000" dirty="0" smtClean="0">
                <a:latin typeface="Constantia" pitchFamily="18" charset="0"/>
              </a:rPr>
              <a:t>		Neste trabalho, o meio em estudo é o espaço físico exterior da Escola Secundária de São João da Talha com o objectivo de observar a biodiversidade presente na mesma.</a:t>
            </a:r>
          </a:p>
          <a:p>
            <a:pPr algn="just">
              <a:buNone/>
            </a:pPr>
            <a:endParaRPr lang="pt-PT" sz="2000" dirty="0" smtClean="0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2976" y="1124744"/>
            <a:ext cx="6131024" cy="1143000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Organização dos Sistemas Biológicos</a:t>
            </a:r>
            <a:endParaRPr lang="pt-PT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ustralian Sunrise" pitchFamily="2" charset="0"/>
            </a:endParaRPr>
          </a:p>
        </p:txBody>
      </p:sp>
      <p:graphicFrame>
        <p:nvGraphicFramePr>
          <p:cNvPr id="4" name="Diagrama 3"/>
          <p:cNvGraphicFramePr/>
          <p:nvPr/>
        </p:nvGraphicFramePr>
        <p:xfrm>
          <a:off x="-900608" y="199673"/>
          <a:ext cx="4499992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/>
        </p:nvGraphicFramePr>
        <p:xfrm>
          <a:off x="2915816" y="3656057"/>
          <a:ext cx="6623720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3" name="Grupo 5"/>
          <p:cNvGrpSpPr/>
          <p:nvPr/>
        </p:nvGrpSpPr>
        <p:grpSpPr>
          <a:xfrm rot="5400000" flipH="1">
            <a:off x="2762481" y="3222295"/>
            <a:ext cx="306670" cy="1296144"/>
            <a:chOff x="1832386" y="2020495"/>
            <a:chExt cx="223660" cy="186383"/>
          </a:xfrm>
        </p:grpSpPr>
        <p:sp>
          <p:nvSpPr>
            <p:cNvPr id="7" name="Seta para a direita 6"/>
            <p:cNvSpPr/>
            <p:nvPr/>
          </p:nvSpPr>
          <p:spPr>
            <a:xfrm rot="5400000">
              <a:off x="1851024" y="2001857"/>
              <a:ext cx="186383" cy="223660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4464770"/>
                <a:satOff val="26899"/>
                <a:lumOff val="2156"/>
                <a:alphaOff val="0"/>
              </a:schemeClr>
            </a:fillRef>
            <a:effectRef idx="3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Seta para a direita 4"/>
            <p:cNvSpPr/>
            <p:nvPr/>
          </p:nvSpPr>
          <p:spPr>
            <a:xfrm>
              <a:off x="1877118" y="2020496"/>
              <a:ext cx="134196" cy="1304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PT" sz="900" kern="1200" dirty="0"/>
            </a:p>
          </p:txBody>
        </p:sp>
      </p:grpSp>
      <p:sp>
        <p:nvSpPr>
          <p:cNvPr id="9" name="CaixaDeTexto 8"/>
          <p:cNvSpPr txBox="1"/>
          <p:nvPr/>
        </p:nvSpPr>
        <p:spPr>
          <a:xfrm>
            <a:off x="7812360" y="444814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 smtClean="0">
                <a:latin typeface="Cooper Black" pitchFamily="18" charset="0"/>
              </a:rPr>
              <a:t>      Conjuntos </a:t>
            </a:r>
          </a:p>
          <a:p>
            <a:r>
              <a:rPr lang="pt-PT" sz="1200" dirty="0" smtClean="0">
                <a:latin typeface="Cooper Black" pitchFamily="18" charset="0"/>
              </a:rPr>
              <a:t>              de</a:t>
            </a:r>
            <a:endParaRPr lang="pt-PT" sz="1200" dirty="0">
              <a:latin typeface="Cooper Black" pitchFamily="18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1547664" y="2071881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 smtClean="0">
                <a:latin typeface="Cooper Black" pitchFamily="18" charset="0"/>
              </a:rPr>
              <a:t>Constituídos por</a:t>
            </a:r>
            <a:endParaRPr lang="pt-PT" sz="1200" dirty="0">
              <a:latin typeface="Cooper Black" pitchFamily="18" charset="0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1475656" y="3152001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 smtClean="0">
                <a:latin typeface="Cooper Black" pitchFamily="18" charset="0"/>
              </a:rPr>
              <a:t>Conjunto de</a:t>
            </a:r>
            <a:endParaRPr lang="pt-PT" sz="1200" dirty="0">
              <a:latin typeface="Cooper Black" pitchFamily="18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979712" y="3327375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dirty="0" smtClean="0">
                <a:latin typeface="Cooper Black" pitchFamily="18" charset="0"/>
              </a:rPr>
              <a:t>Em grupo </a:t>
            </a:r>
          </a:p>
          <a:p>
            <a:pPr algn="ctr"/>
            <a:r>
              <a:rPr lang="pt-PT" sz="1200" dirty="0" smtClean="0">
                <a:latin typeface="Cooper Black" pitchFamily="18" charset="0"/>
              </a:rPr>
              <a:t>podem formar</a:t>
            </a:r>
            <a:endParaRPr lang="pt-PT" sz="1200" dirty="0">
              <a:latin typeface="Cooper Black" pitchFamily="18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4932040" y="3656057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dirty="0" smtClean="0">
                <a:latin typeface="Cooper Black" pitchFamily="18" charset="0"/>
              </a:rPr>
              <a:t>  Compostas por</a:t>
            </a:r>
            <a:endParaRPr lang="pt-PT" sz="1200" dirty="0">
              <a:latin typeface="Cooper Black" pitchFamily="18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1475656" y="991761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 smtClean="0">
                <a:latin typeface="Cooper Black" pitchFamily="18" charset="0"/>
              </a:rPr>
              <a:t>Conjunto de</a:t>
            </a:r>
            <a:endParaRPr lang="pt-PT" sz="1200" dirty="0">
              <a:latin typeface="Cooper Black" pitchFamily="18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6228184" y="5600273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 smtClean="0">
                <a:latin typeface="Cooper Black" pitchFamily="18" charset="0"/>
              </a:rPr>
              <a:t>Constituídos por</a:t>
            </a:r>
            <a:endParaRPr lang="pt-PT" sz="1200" dirty="0">
              <a:latin typeface="Cooper Black" pitchFamily="18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4139952" y="4808185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 smtClean="0">
                <a:latin typeface="Cooper Black" pitchFamily="18" charset="0"/>
              </a:rPr>
              <a:t>Possuem</a:t>
            </a:r>
            <a:endParaRPr lang="pt-PT" sz="1200" dirty="0"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Graphic spid="5" grpId="0">
        <p:bldAsOne/>
      </p:bldGraphic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Factores Bióticos</a:t>
            </a:r>
            <a:endParaRPr lang="pt-PT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ustralian Sunrise" pitchFamily="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920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PT" sz="2000" dirty="0" smtClean="0">
                <a:latin typeface="Constantia" pitchFamily="18" charset="0"/>
              </a:rPr>
              <a:t>	</a:t>
            </a:r>
            <a:r>
              <a:rPr lang="pt-PT" sz="2100" dirty="0" smtClean="0">
                <a:latin typeface="Constantia" pitchFamily="18" charset="0"/>
              </a:rPr>
              <a:t>	Os factores bióticos resultam das interacções entre os seres vivos e podem-se dividir em:</a:t>
            </a:r>
            <a:endParaRPr lang="pt-PT" sz="2000" dirty="0" smtClean="0">
              <a:latin typeface="Constantia" pitchFamily="18" charset="0"/>
            </a:endParaRPr>
          </a:p>
        </p:txBody>
      </p:sp>
      <p:sp>
        <p:nvSpPr>
          <p:cNvPr id="4" name="Rectângulo arredondado 3"/>
          <p:cNvSpPr/>
          <p:nvPr/>
        </p:nvSpPr>
        <p:spPr>
          <a:xfrm>
            <a:off x="2339752" y="3573016"/>
            <a:ext cx="1800200" cy="86409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Relações Interespecíficas:</a:t>
            </a:r>
            <a:endParaRPr lang="pt-PT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Seta para a direita 4"/>
          <p:cNvSpPr/>
          <p:nvPr/>
        </p:nvSpPr>
        <p:spPr>
          <a:xfrm rot="10800000">
            <a:off x="1835695" y="3811246"/>
            <a:ext cx="288032" cy="28803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Seta para a direita 5"/>
          <p:cNvSpPr/>
          <p:nvPr/>
        </p:nvSpPr>
        <p:spPr>
          <a:xfrm>
            <a:off x="4355976" y="3832071"/>
            <a:ext cx="288032" cy="28803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Rectângulo arredondado 6"/>
          <p:cNvSpPr/>
          <p:nvPr/>
        </p:nvSpPr>
        <p:spPr>
          <a:xfrm>
            <a:off x="1403648" y="1916832"/>
            <a:ext cx="1656184" cy="1152128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FFFF00"/>
                </a:solidFill>
              </a:rPr>
              <a:t>Competição</a:t>
            </a:r>
            <a:endParaRPr lang="pt-PT" b="1" dirty="0">
              <a:solidFill>
                <a:srgbClr val="FFFF00"/>
              </a:solidFill>
            </a:endParaRPr>
          </a:p>
        </p:txBody>
      </p:sp>
      <p:sp>
        <p:nvSpPr>
          <p:cNvPr id="8" name="Rectângulo arredondado 7"/>
          <p:cNvSpPr/>
          <p:nvPr/>
        </p:nvSpPr>
        <p:spPr>
          <a:xfrm>
            <a:off x="3419872" y="1916832"/>
            <a:ext cx="1512168" cy="115212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 smtClean="0">
              <a:solidFill>
                <a:srgbClr val="C00000"/>
              </a:solidFill>
            </a:endParaRPr>
          </a:p>
          <a:p>
            <a:pPr algn="ctr"/>
            <a:endParaRPr lang="pt-PT" b="1" dirty="0" smtClean="0">
              <a:solidFill>
                <a:srgbClr val="C00000"/>
              </a:solidFill>
            </a:endParaRPr>
          </a:p>
          <a:p>
            <a:pPr algn="ctr"/>
            <a:endParaRPr lang="pt-PT" b="1" dirty="0" smtClean="0">
              <a:solidFill>
                <a:srgbClr val="C00000"/>
              </a:solidFill>
            </a:endParaRPr>
          </a:p>
          <a:p>
            <a:pPr algn="ctr"/>
            <a:r>
              <a:rPr lang="pt-PT" b="1" dirty="0" smtClean="0">
                <a:solidFill>
                  <a:schemeClr val="tx1"/>
                </a:solidFill>
              </a:rPr>
              <a:t>Predação</a:t>
            </a:r>
            <a:endParaRPr lang="pt-PT" b="1" dirty="0">
              <a:solidFill>
                <a:schemeClr val="tx1"/>
              </a:solidFill>
            </a:endParaRPr>
          </a:p>
        </p:txBody>
      </p:sp>
      <p:sp>
        <p:nvSpPr>
          <p:cNvPr id="10" name="Rectângulo arredondado 9"/>
          <p:cNvSpPr/>
          <p:nvPr/>
        </p:nvSpPr>
        <p:spPr>
          <a:xfrm>
            <a:off x="4788024" y="3429000"/>
            <a:ext cx="1512168" cy="1008112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 smtClean="0"/>
          </a:p>
          <a:p>
            <a:pPr algn="ctr"/>
            <a:endParaRPr lang="pt-PT" dirty="0" smtClean="0"/>
          </a:p>
          <a:p>
            <a:pPr algn="ctr"/>
            <a:r>
              <a:rPr lang="pt-PT" b="1" dirty="0" smtClean="0">
                <a:solidFill>
                  <a:srgbClr val="FFFF00"/>
                </a:solidFill>
              </a:rPr>
              <a:t>Parasitismo</a:t>
            </a:r>
            <a:endParaRPr lang="pt-PT" b="1" dirty="0">
              <a:solidFill>
                <a:srgbClr val="FFFF00"/>
              </a:solidFill>
            </a:endParaRPr>
          </a:p>
        </p:txBody>
      </p:sp>
      <p:sp>
        <p:nvSpPr>
          <p:cNvPr id="11" name="Rectângulo arredondado 10"/>
          <p:cNvSpPr/>
          <p:nvPr/>
        </p:nvSpPr>
        <p:spPr>
          <a:xfrm>
            <a:off x="1331640" y="4941168"/>
            <a:ext cx="1800200" cy="864096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/>
              <a:t>Mutualismo</a:t>
            </a:r>
            <a:endParaRPr lang="pt-PT" b="1" dirty="0"/>
          </a:p>
        </p:txBody>
      </p:sp>
      <p:sp>
        <p:nvSpPr>
          <p:cNvPr id="12" name="Rectângulo arredondado 11"/>
          <p:cNvSpPr/>
          <p:nvPr/>
        </p:nvSpPr>
        <p:spPr>
          <a:xfrm>
            <a:off x="3347864" y="4941168"/>
            <a:ext cx="1728192" cy="864096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Comensalismo</a:t>
            </a:r>
            <a:endParaRPr lang="pt-PT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Seta para a direita 12"/>
          <p:cNvSpPr/>
          <p:nvPr/>
        </p:nvSpPr>
        <p:spPr>
          <a:xfrm rot="14712954">
            <a:off x="2386858" y="3188075"/>
            <a:ext cx="288032" cy="28803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4" name="Seta para a direita 13"/>
          <p:cNvSpPr/>
          <p:nvPr/>
        </p:nvSpPr>
        <p:spPr>
          <a:xfrm rot="2348852">
            <a:off x="3793328" y="4565567"/>
            <a:ext cx="288032" cy="28803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5" name="Seta para a direita 14"/>
          <p:cNvSpPr/>
          <p:nvPr/>
        </p:nvSpPr>
        <p:spPr>
          <a:xfrm rot="7978668">
            <a:off x="2471286" y="4543807"/>
            <a:ext cx="288032" cy="28803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6" name="Seta para a direita 15"/>
          <p:cNvSpPr/>
          <p:nvPr/>
        </p:nvSpPr>
        <p:spPr>
          <a:xfrm rot="18401900">
            <a:off x="3765424" y="3198487"/>
            <a:ext cx="288032" cy="28803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7" name="Rectângulo arredondado 16"/>
          <p:cNvSpPr/>
          <p:nvPr/>
        </p:nvSpPr>
        <p:spPr>
          <a:xfrm>
            <a:off x="7020272" y="3429000"/>
            <a:ext cx="1800200" cy="86409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Relações Intraespecíficas:</a:t>
            </a:r>
            <a:endParaRPr lang="pt-PT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Seta para a direita 18"/>
          <p:cNvSpPr/>
          <p:nvPr/>
        </p:nvSpPr>
        <p:spPr>
          <a:xfrm rot="16200000">
            <a:off x="7812360" y="2996952"/>
            <a:ext cx="288032" cy="28803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0" name="Seta para a direita 19"/>
          <p:cNvSpPr/>
          <p:nvPr/>
        </p:nvSpPr>
        <p:spPr>
          <a:xfrm rot="5400000">
            <a:off x="7812360" y="4509120"/>
            <a:ext cx="288032" cy="28803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5122" name="Picture 2" descr="http://1.bp.blogspot.com/_-X25lXOM6ew/TUoNxOBE_fI/AAAAAAAAAko/ROdX6F3Kpek/s1600/formigas-em-fila-carlos-weike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4941168"/>
            <a:ext cx="1656184" cy="1152127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22" name="Rectângulo 21"/>
          <p:cNvSpPr/>
          <p:nvPr/>
        </p:nvSpPr>
        <p:spPr>
          <a:xfrm>
            <a:off x="7308304" y="5733256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Cooperação</a:t>
            </a:r>
            <a:endParaRPr lang="pt-PT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2290" name="Picture 2" descr="http://www.cameraviajante.com.br/l%C3%ADquen%20c%C3%B3pi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3501008"/>
            <a:ext cx="1584175" cy="936104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</p:pic>
      <p:sp>
        <p:nvSpPr>
          <p:cNvPr id="24" name="Rectângulo 23"/>
          <p:cNvSpPr/>
          <p:nvPr/>
        </p:nvSpPr>
        <p:spPr>
          <a:xfrm>
            <a:off x="395536" y="3789040"/>
            <a:ext cx="1047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b="1" dirty="0" smtClean="0"/>
              <a:t>Simbiose</a:t>
            </a:r>
            <a:endParaRPr lang="pt-PT" b="1" dirty="0"/>
          </a:p>
        </p:txBody>
      </p:sp>
      <p:sp>
        <p:nvSpPr>
          <p:cNvPr id="25" name="Rectângulo arredondado 24"/>
          <p:cNvSpPr/>
          <p:nvPr/>
        </p:nvSpPr>
        <p:spPr>
          <a:xfrm>
            <a:off x="7020272" y="1628800"/>
            <a:ext cx="1655763" cy="1150937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 dirty="0">
                <a:solidFill>
                  <a:srgbClr val="FFFF00"/>
                </a:solidFill>
              </a:rPr>
              <a:t>Competição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93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93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193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93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93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93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193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93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93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93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19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9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93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93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193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193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93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93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193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193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93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93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93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93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0" dur="19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19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93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193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0" dur="193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2" dur="193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93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93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0" dur="193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2" dur="193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93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193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0" dur="193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2" dur="193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93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193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0" dur="193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2" dur="193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93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93" decel="100000"/>
                                        <p:tgtEl>
                                          <p:spTgt spid="122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0" dur="193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2" dur="193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93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193" decel="100000"/>
                                        <p:tgtEl>
                                          <p:spTgt spid="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9" dur="193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1" dur="193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4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93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193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9" dur="193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1" dur="193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000"/>
                            </p:stCondLst>
                            <p:childTnLst>
                              <p:par>
                                <p:cTn id="154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93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193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9" dur="193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1" dur="193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7500"/>
                            </p:stCondLst>
                            <p:childTnLst>
                              <p:par>
                                <p:cTn id="164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93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193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9" dur="193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1" dur="193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8000"/>
                            </p:stCondLst>
                            <p:childTnLst>
                              <p:par>
                                <p:cTn id="174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93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193" decel="100000"/>
                                        <p:tgtEl>
                                          <p:spTgt spid="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9" dur="193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1" dur="193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8500"/>
                            </p:stCondLst>
                            <p:childTnLst>
                              <p:par>
                                <p:cTn id="184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93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193" decel="100000"/>
                                        <p:tgtEl>
                                          <p:spTgt spid="5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9" dur="193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1" dur="193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93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193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8" dur="19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0" dur="19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2" grpId="0"/>
      <p:bldP spid="24" grpId="0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Factores Abióticos</a:t>
            </a:r>
            <a:endParaRPr lang="pt-PT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ustralian Sunrise" pitchFamily="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8229600" cy="474198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PT" sz="1800" dirty="0" smtClean="0">
                <a:latin typeface="Constantia" pitchFamily="18" charset="0"/>
              </a:rPr>
              <a:t>	Os factores abióticos resultam das interacções com o meio físico-químico. </a:t>
            </a:r>
          </a:p>
          <a:p>
            <a:pPr algn="just">
              <a:buNone/>
            </a:pPr>
            <a:r>
              <a:rPr lang="pt-PT" sz="1800" dirty="0" smtClean="0">
                <a:latin typeface="Constantia" pitchFamily="18" charset="0"/>
              </a:rPr>
              <a:t>	Os agentes envolvidos nas interacções são os seguintes:</a:t>
            </a:r>
          </a:p>
          <a:p>
            <a:pPr indent="19050" algn="just">
              <a:buNone/>
              <a:tabLst>
                <a:tab pos="180975" algn="l"/>
                <a:tab pos="4305300" algn="l"/>
              </a:tabLst>
            </a:pPr>
            <a:r>
              <a:rPr lang="pt-PT" sz="1800" b="1" dirty="0" smtClean="0">
                <a:latin typeface="Monotype Corsiva" pitchFamily="66" charset="0"/>
              </a:rPr>
              <a:t>- Luz</a:t>
            </a:r>
            <a:r>
              <a:rPr lang="pt-PT" sz="1800" dirty="0" smtClean="0">
                <a:latin typeface="Constantia" pitchFamily="18" charset="0"/>
              </a:rPr>
              <a:t>	</a:t>
            </a:r>
            <a:r>
              <a:rPr lang="pt-PT" sz="1800" b="1" dirty="0" smtClean="0">
                <a:latin typeface="Monotype Corsiva" pitchFamily="66" charset="0"/>
              </a:rPr>
              <a:t>- Temperatura</a:t>
            </a:r>
          </a:p>
          <a:p>
            <a:pPr algn="just">
              <a:buNone/>
            </a:pPr>
            <a:endParaRPr lang="pt-PT" sz="1800" dirty="0" smtClean="0">
              <a:latin typeface="Constantia" pitchFamily="18" charset="0"/>
            </a:endParaRPr>
          </a:p>
          <a:p>
            <a:pPr algn="just">
              <a:buNone/>
            </a:pPr>
            <a:endParaRPr lang="pt-PT" sz="1800" dirty="0" smtClean="0">
              <a:latin typeface="Constantia" pitchFamily="18" charset="0"/>
            </a:endParaRPr>
          </a:p>
          <a:p>
            <a:pPr algn="just">
              <a:buNone/>
            </a:pPr>
            <a:endParaRPr lang="pt-PT" sz="1800" dirty="0" smtClean="0">
              <a:latin typeface="Constantia" pitchFamily="18" charset="0"/>
            </a:endParaRPr>
          </a:p>
          <a:p>
            <a:pPr algn="just">
              <a:buNone/>
            </a:pPr>
            <a:endParaRPr lang="pt-PT" sz="1800" dirty="0" smtClean="0">
              <a:latin typeface="Constantia" pitchFamily="18" charset="0"/>
            </a:endParaRPr>
          </a:p>
          <a:p>
            <a:pPr indent="19050" algn="just">
              <a:buNone/>
              <a:tabLst>
                <a:tab pos="4305300" algn="l"/>
              </a:tabLst>
            </a:pPr>
            <a:endParaRPr lang="pt-PT" sz="1800" b="1" dirty="0" smtClean="0">
              <a:latin typeface="Monotype Corsiva" pitchFamily="66" charset="0"/>
            </a:endParaRPr>
          </a:p>
          <a:p>
            <a:pPr indent="19050" algn="just">
              <a:buNone/>
              <a:tabLst>
                <a:tab pos="4305300" algn="l"/>
              </a:tabLst>
            </a:pPr>
            <a:r>
              <a:rPr lang="pt-PT" sz="1800" b="1" dirty="0" smtClean="0">
                <a:latin typeface="Monotype Corsiva" pitchFamily="66" charset="0"/>
              </a:rPr>
              <a:t>- Humidade</a:t>
            </a:r>
            <a:r>
              <a:rPr lang="pt-PT" sz="1800" dirty="0" smtClean="0">
                <a:latin typeface="Constantia" pitchFamily="18" charset="0"/>
              </a:rPr>
              <a:t>	</a:t>
            </a:r>
            <a:r>
              <a:rPr lang="pt-PT" sz="1800" b="1" dirty="0" smtClean="0">
                <a:latin typeface="Monotype Corsiva" pitchFamily="66" charset="0"/>
              </a:rPr>
              <a:t>- Solo</a:t>
            </a:r>
            <a:endParaRPr lang="pt-PT" sz="18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074" name="Picture 2" descr="http://tatices.com/wordpress/wp-content/uploads/2010/10/s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492896"/>
            <a:ext cx="1124124" cy="1189549"/>
          </a:xfrm>
          <a:prstGeom prst="rect">
            <a:avLst/>
          </a:prstGeom>
          <a:noFill/>
        </p:spPr>
      </p:pic>
      <p:pic>
        <p:nvPicPr>
          <p:cNvPr id="3076" name="Picture 4" descr="http://www.filipe-teixeira.com/images/termometr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564904"/>
            <a:ext cx="2232248" cy="1224136"/>
          </a:xfrm>
          <a:prstGeom prst="rect">
            <a:avLst/>
          </a:prstGeom>
          <a:noFill/>
        </p:spPr>
      </p:pic>
      <p:pic>
        <p:nvPicPr>
          <p:cNvPr id="3078" name="Picture 6" descr="http://observador.weblog.com.pt/arquivo/humidad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437112"/>
            <a:ext cx="2016224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80" name="Picture 8" descr="http://caminhosturismo.files.wordpress.com/2008/04/solo.jpg"/>
          <p:cNvPicPr>
            <a:picLocks noChangeAspect="1" noChangeArrowheads="1"/>
          </p:cNvPicPr>
          <p:nvPr/>
        </p:nvPicPr>
        <p:blipFill>
          <a:blip r:embed="rId6" cstate="print"/>
          <a:srcRect r="16087"/>
          <a:stretch>
            <a:fillRect/>
          </a:stretch>
        </p:blipFill>
        <p:spPr bwMode="auto">
          <a:xfrm>
            <a:off x="4788024" y="4437112"/>
            <a:ext cx="1944216" cy="15822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30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30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30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Dinâmica dos ecossistemas</a:t>
            </a:r>
            <a:endParaRPr lang="pt-PT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ustralian Sunrise" pitchFamily="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8640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pt-PT" sz="2000" dirty="0" smtClean="0"/>
              <a:t>		Cadeia Alimentar - Sequência de seres vivos que estabelecem relações tróficas a nível alimentar que envolvem transferências de matéria e energia.</a:t>
            </a:r>
            <a:br>
              <a:rPr lang="pt-PT" sz="2000" dirty="0" smtClean="0"/>
            </a:br>
            <a:endParaRPr lang="pt-PT" sz="2000" dirty="0"/>
          </a:p>
        </p:txBody>
      </p:sp>
      <p:pic>
        <p:nvPicPr>
          <p:cNvPr id="4" name="Imagem 3" descr="080211-1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37226" y="4683454"/>
            <a:ext cx="1500796" cy="1296144"/>
          </a:xfrm>
          <a:prstGeom prst="ellipse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Picture 4" descr="http://www.minerva.uevora.pt/iea/decompositores/imagens/mos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1988840"/>
            <a:ext cx="1800200" cy="208978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</p:pic>
      <p:sp>
        <p:nvSpPr>
          <p:cNvPr id="7" name="CaixaDeTexto 6"/>
          <p:cNvSpPr txBox="1"/>
          <p:nvPr/>
        </p:nvSpPr>
        <p:spPr>
          <a:xfrm>
            <a:off x="2195736" y="5373216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Consumidores</a:t>
            </a:r>
          </a:p>
          <a:p>
            <a:pPr algn="ctr"/>
            <a:r>
              <a:rPr lang="pt-PT" dirty="0" smtClean="0"/>
              <a:t>Primários</a:t>
            </a:r>
          </a:p>
          <a:p>
            <a:pPr algn="ctr"/>
            <a:r>
              <a:rPr lang="pt-PT" dirty="0" smtClean="0"/>
              <a:t>(Minhoca)</a:t>
            </a:r>
            <a:endParaRPr lang="pt-PT" dirty="0"/>
          </a:p>
        </p:txBody>
      </p:sp>
      <p:pic>
        <p:nvPicPr>
          <p:cNvPr id="8" name="Imagem 7" descr="080211-1050.jpg"/>
          <p:cNvPicPr>
            <a:picLocks noChangeAspect="1"/>
          </p:cNvPicPr>
          <p:nvPr/>
        </p:nvPicPr>
        <p:blipFill>
          <a:blip r:embed="rId4" cstate="print"/>
          <a:srcRect l="24800" t="33200" r="40550" b="10101"/>
          <a:stretch>
            <a:fillRect/>
          </a:stretch>
        </p:blipFill>
        <p:spPr>
          <a:xfrm>
            <a:off x="2483768" y="3501008"/>
            <a:ext cx="1440160" cy="1767470"/>
          </a:xfrm>
          <a:prstGeom prst="ellipse">
            <a:avLst/>
          </a:prstGeom>
          <a:ln w="38100">
            <a:solidFill>
              <a:schemeClr val="accent1"/>
            </a:solidFill>
          </a:ln>
        </p:spPr>
      </p:pic>
      <p:sp>
        <p:nvSpPr>
          <p:cNvPr id="9" name="CaixaDeTexto 8"/>
          <p:cNvSpPr txBox="1"/>
          <p:nvPr/>
        </p:nvSpPr>
        <p:spPr>
          <a:xfrm>
            <a:off x="6804248" y="4149080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Consumidores</a:t>
            </a:r>
          </a:p>
          <a:p>
            <a:pPr algn="ctr"/>
            <a:r>
              <a:rPr lang="pt-PT" dirty="0" smtClean="0"/>
              <a:t>Terciários</a:t>
            </a:r>
          </a:p>
          <a:p>
            <a:pPr algn="ctr"/>
            <a:r>
              <a:rPr lang="pt-PT" dirty="0" smtClean="0"/>
              <a:t>(Mosca)</a:t>
            </a:r>
            <a:endParaRPr lang="pt-PT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79512" y="609329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Produtor</a:t>
            </a:r>
          </a:p>
          <a:p>
            <a:pPr algn="ctr"/>
            <a:r>
              <a:rPr lang="pt-PT" dirty="0" smtClean="0"/>
              <a:t>(Roseira)</a:t>
            </a:r>
            <a:endParaRPr lang="pt-PT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4499992" y="4581128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Consumidores</a:t>
            </a:r>
          </a:p>
          <a:p>
            <a:pPr algn="ctr"/>
            <a:r>
              <a:rPr lang="pt-PT" dirty="0" smtClean="0"/>
              <a:t>Secundários</a:t>
            </a:r>
          </a:p>
          <a:p>
            <a:pPr algn="ctr"/>
            <a:r>
              <a:rPr lang="pt-PT" dirty="0" smtClean="0"/>
              <a:t>(Pomba)</a:t>
            </a:r>
            <a:endParaRPr lang="pt-PT" dirty="0"/>
          </a:p>
        </p:txBody>
      </p:sp>
      <p:cxnSp>
        <p:nvCxnSpPr>
          <p:cNvPr id="13" name="Conexão curva 12"/>
          <p:cNvCxnSpPr>
            <a:stCxn id="8" idx="2"/>
            <a:endCxn id="4" idx="5"/>
          </p:cNvCxnSpPr>
          <p:nvPr/>
        </p:nvCxnSpPr>
        <p:spPr>
          <a:xfrm rot="10800000" flipV="1">
            <a:off x="1645880" y="4384743"/>
            <a:ext cx="837888" cy="416172"/>
          </a:xfrm>
          <a:prstGeom prst="curved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curva 14"/>
          <p:cNvCxnSpPr/>
          <p:nvPr/>
        </p:nvCxnSpPr>
        <p:spPr>
          <a:xfrm rot="10800000" flipV="1">
            <a:off x="3779912" y="3429000"/>
            <a:ext cx="837888" cy="416172"/>
          </a:xfrm>
          <a:prstGeom prst="curved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xão curva 15"/>
          <p:cNvCxnSpPr/>
          <p:nvPr/>
        </p:nvCxnSpPr>
        <p:spPr>
          <a:xfrm rot="10800000" flipV="1">
            <a:off x="6228184" y="2492896"/>
            <a:ext cx="837888" cy="416172"/>
          </a:xfrm>
          <a:prstGeom prst="curved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5" name="Picture 1" descr="C:\Users\Silvestre\Pictures\MOV002 013_0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420888"/>
            <a:ext cx="1584176" cy="1951112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8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Dinâmica dos Ecossistemas</a:t>
            </a:r>
            <a:endParaRPr lang="pt-PT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ustralian Sunrise" pitchFamily="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103671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PT" sz="2000" dirty="0" smtClean="0">
                <a:latin typeface="Constantia" pitchFamily="18" charset="0"/>
              </a:rPr>
              <a:t>		Nas redes tróficas, podem-se considerar três categorias de seres vivos consoante a sua estratégia na obtenção do alimento, que são os seguintes:</a:t>
            </a:r>
            <a:endParaRPr lang="pt-PT" sz="2000" dirty="0">
              <a:latin typeface="Constantia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39552" y="5085184"/>
            <a:ext cx="208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Produtores</a:t>
            </a:r>
          </a:p>
          <a:p>
            <a:pPr algn="ctr"/>
            <a:r>
              <a:rPr lang="pt-PT" dirty="0" smtClean="0"/>
              <a:t>Ou Microconsumidores</a:t>
            </a:r>
          </a:p>
          <a:p>
            <a:pPr algn="ctr"/>
            <a:r>
              <a:rPr lang="pt-PT" dirty="0" smtClean="0"/>
              <a:t>Ou</a:t>
            </a:r>
          </a:p>
          <a:p>
            <a:pPr algn="ctr"/>
            <a:r>
              <a:rPr lang="pt-PT" dirty="0" smtClean="0"/>
              <a:t>Seres Autotróficos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3563888" y="5085184"/>
            <a:ext cx="208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Consumidores</a:t>
            </a:r>
          </a:p>
          <a:p>
            <a:pPr algn="ctr"/>
            <a:r>
              <a:rPr lang="pt-PT" dirty="0" smtClean="0"/>
              <a:t>Ou Macroconsumidores</a:t>
            </a:r>
          </a:p>
          <a:p>
            <a:pPr algn="ctr"/>
            <a:r>
              <a:rPr lang="pt-PT" dirty="0" smtClean="0"/>
              <a:t>Ou</a:t>
            </a:r>
          </a:p>
          <a:p>
            <a:pPr algn="ctr"/>
            <a:r>
              <a:rPr lang="pt-PT" dirty="0" smtClean="0"/>
              <a:t>Seres Heterotróficos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6444208" y="5075892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Decompositores</a:t>
            </a:r>
          </a:p>
        </p:txBody>
      </p:sp>
      <p:pic>
        <p:nvPicPr>
          <p:cNvPr id="1028" name="Picture 4" descr="http://www.minerva.uevora.pt/iea/decompositores/imagens/mos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1369" y="2420888"/>
            <a:ext cx="2517095" cy="2418210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</p:pic>
      <p:pic>
        <p:nvPicPr>
          <p:cNvPr id="8" name="Imagem 7" descr="080211-10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431540" y="2456892"/>
            <a:ext cx="2448270" cy="2520278"/>
          </a:xfrm>
          <a:prstGeom prst="ellipse">
            <a:avLst/>
          </a:prstGeom>
          <a:ln w="28575">
            <a:solidFill>
              <a:srgbClr val="0070C0"/>
            </a:solidFill>
          </a:ln>
        </p:spPr>
      </p:pic>
      <p:pic>
        <p:nvPicPr>
          <p:cNvPr id="11" name="Imagem 10" descr="080211-1050.jpg"/>
          <p:cNvPicPr>
            <a:picLocks noChangeAspect="1"/>
          </p:cNvPicPr>
          <p:nvPr/>
        </p:nvPicPr>
        <p:blipFill>
          <a:blip r:embed="rId4" cstate="print"/>
          <a:srcRect l="24013" t="32150" r="41337" b="14301"/>
          <a:stretch>
            <a:fillRect/>
          </a:stretch>
        </p:blipFill>
        <p:spPr>
          <a:xfrm>
            <a:off x="3203848" y="2492896"/>
            <a:ext cx="2592288" cy="2448272"/>
          </a:xfrm>
          <a:prstGeom prst="ellipse">
            <a:avLst/>
          </a:prstGeom>
          <a:ln w="28575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/>
        </p:nvGraphicFramePr>
        <p:xfrm>
          <a:off x="947936" y="1108968"/>
          <a:ext cx="7152456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/>
          <a:lstStyle/>
          <a:p>
            <a:r>
              <a:rPr lang="pt-PT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ustralian Sunrise" pitchFamily="2" charset="0"/>
              </a:rPr>
              <a:t>Organização Celular</a:t>
            </a:r>
            <a:endParaRPr lang="pt-PT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ustralian Sunris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1045</Words>
  <Application>Microsoft Office PowerPoint</Application>
  <PresentationFormat>Apresentação no Ecrã (4:3)</PresentationFormat>
  <Paragraphs>327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22</vt:i4>
      </vt:variant>
    </vt:vector>
  </HeadingPairs>
  <TitlesOfParts>
    <vt:vector size="23" baseType="lpstr">
      <vt:lpstr>Tema do Office</vt:lpstr>
      <vt:lpstr>Biodiversidade</vt:lpstr>
      <vt:lpstr>Índice :</vt:lpstr>
      <vt:lpstr>Introdução</vt:lpstr>
      <vt:lpstr>Organização dos Sistemas Biológicos</vt:lpstr>
      <vt:lpstr>Factores Bióticos</vt:lpstr>
      <vt:lpstr>Factores Abióticos</vt:lpstr>
      <vt:lpstr>Dinâmica dos ecossistemas</vt:lpstr>
      <vt:lpstr>Dinâmica dos Ecossistemas</vt:lpstr>
      <vt:lpstr>Organização Celular</vt:lpstr>
      <vt:lpstr>Classificação de Whittaker</vt:lpstr>
      <vt:lpstr>Diapositivo 11</vt:lpstr>
      <vt:lpstr>Diapositivo 12</vt:lpstr>
      <vt:lpstr>Diapositivo 13</vt:lpstr>
      <vt:lpstr>Diapositivo 14</vt:lpstr>
      <vt:lpstr>Diapositivo 15</vt:lpstr>
      <vt:lpstr>Características dos Reinos </vt:lpstr>
      <vt:lpstr> Ficha Técnica dos Seres Vivos Observados </vt:lpstr>
      <vt:lpstr> Ficha Técnica dos Seres Vivos Observados </vt:lpstr>
      <vt:lpstr> Ficha Técnica dos Seres Vivos Observados </vt:lpstr>
      <vt:lpstr> Ficha Técnica dos Seres Vivos Observados </vt:lpstr>
      <vt:lpstr>De que modo poderá o Homem contribuir para a conservação das espécies actuais? </vt:lpstr>
      <vt:lpstr>Conclusão</vt:lpstr>
    </vt:vector>
  </TitlesOfParts>
  <Company>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Biodiversidade</dc:title>
  <dc:creator>Ana Serra</dc:creator>
  <cp:lastModifiedBy>Ana Serra</cp:lastModifiedBy>
  <cp:revision>1</cp:revision>
  <dcterms:created xsi:type="dcterms:W3CDTF">2011-03-06T17:28:14Z</dcterms:created>
  <dcterms:modified xsi:type="dcterms:W3CDTF">2011-03-06T17:30:30Z</dcterms:modified>
</cp:coreProperties>
</file>