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8" r:id="rId10"/>
    <p:sldId id="269" r:id="rId11"/>
    <p:sldId id="270" r:id="rId12"/>
    <p:sldId id="265" r:id="rId13"/>
    <p:sldId id="267" r:id="rId14"/>
    <p:sldId id="266" r:id="rId15"/>
    <p:sldId id="261" r:id="rId16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23027F-3198-4E25-8908-C87AAFD773CE}" type="datetimeFigureOut">
              <a:rPr lang="pt-PT" smtClean="0"/>
              <a:pPr/>
              <a:t>11-05-2011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A1C7BF-6637-4AF7-B1E5-E68BEE9D641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A1C7BF-6637-4AF7-B1E5-E68BEE9D641F}" type="slidenum">
              <a:rPr lang="pt-PT" smtClean="0"/>
              <a:pPr/>
              <a:t>3</a:t>
            </a:fld>
            <a:endParaRPr 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22" name="Subtítulo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t-PT" smtClean="0"/>
              <a:t>Faça clique para editar o estilo</a:t>
            </a:r>
            <a:endParaRPr kumimoji="0" lang="en-US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6CE1D7-589F-4AB9-999D-0308C58F05BF}" type="datetimeFigureOut">
              <a:rPr lang="pt-PT" smtClean="0"/>
              <a:pPr/>
              <a:t>11-05-2011</a:t>
            </a:fld>
            <a:endParaRPr lang="pt-PT"/>
          </a:p>
        </p:txBody>
      </p:sp>
      <p:sp>
        <p:nvSpPr>
          <p:cNvPr id="20" name="Marcador de Posição do Rodapé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10" name="Marcador de Posição do Número do Diapositivo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99644E2-24BA-4B4C-85A2-4932BFC391EC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6CE1D7-589F-4AB9-999D-0308C58F05BF}" type="datetimeFigureOut">
              <a:rPr lang="pt-PT" smtClean="0"/>
              <a:pPr/>
              <a:t>11-05-2011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99644E2-24BA-4B4C-85A2-4932BFC391E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6CE1D7-589F-4AB9-999D-0308C58F05BF}" type="datetimeFigureOut">
              <a:rPr lang="pt-PT" smtClean="0"/>
              <a:pPr/>
              <a:t>11-05-2011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99644E2-24BA-4B4C-85A2-4932BFC391E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6CE1D7-589F-4AB9-999D-0308C58F05BF}" type="datetimeFigureOut">
              <a:rPr lang="pt-PT" smtClean="0"/>
              <a:pPr/>
              <a:t>11-05-2011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99644E2-24BA-4B4C-85A2-4932BFC391E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ângulo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6CE1D7-589F-4AB9-999D-0308C58F05BF}" type="datetimeFigureOut">
              <a:rPr lang="pt-PT" smtClean="0"/>
              <a:pPr/>
              <a:t>11-05-2011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99644E2-24BA-4B4C-85A2-4932BFC391EC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10" name="Rectângulo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6CE1D7-589F-4AB9-999D-0308C58F05BF}" type="datetimeFigureOut">
              <a:rPr lang="pt-PT" smtClean="0"/>
              <a:pPr/>
              <a:t>11-05-2011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99644E2-24BA-4B4C-85A2-4932BFC391E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5" name="Marcador de Posição de Conteúdo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6CE1D7-589F-4AB9-999D-0308C58F05BF}" type="datetimeFigureOut">
              <a:rPr lang="pt-PT" smtClean="0"/>
              <a:pPr/>
              <a:t>11-05-2011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99644E2-24BA-4B4C-85A2-4932BFC391E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6CE1D7-589F-4AB9-999D-0308C58F05BF}" type="datetimeFigureOut">
              <a:rPr lang="pt-PT" smtClean="0"/>
              <a:pPr/>
              <a:t>11-05-2011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99644E2-24BA-4B4C-85A2-4932BFC391E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ângulo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6CE1D7-589F-4AB9-999D-0308C58F05BF}" type="datetimeFigureOut">
              <a:rPr lang="pt-PT" smtClean="0"/>
              <a:pPr/>
              <a:t>11-05-2011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99644E2-24BA-4B4C-85A2-4932BFC391EC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6" name="Rectângulo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6CE1D7-589F-4AB9-999D-0308C58F05BF}" type="datetimeFigureOut">
              <a:rPr lang="pt-PT" smtClean="0"/>
              <a:pPr/>
              <a:t>11-05-2011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99644E2-24BA-4B4C-85A2-4932BFC391E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6CE1D7-589F-4AB9-999D-0308C58F05BF}" type="datetimeFigureOut">
              <a:rPr lang="pt-PT" smtClean="0"/>
              <a:pPr/>
              <a:t>11-05-2011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99644E2-24BA-4B4C-85A2-4932BFC391EC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8" name="Rectângulo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pt-PT" smtClean="0"/>
              <a:t>Clique no ícone para adicionar uma imagem</a:t>
            </a:r>
            <a:endParaRPr kumimoji="0" lang="en-US" dirty="0"/>
          </a:p>
        </p:txBody>
      </p:sp>
      <p:sp>
        <p:nvSpPr>
          <p:cNvPr id="9" name="Fluxograma: Processo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uxograma: Processo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ircular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Anel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ângulo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Marcador de Posição do Título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9" name="Marcador de Posição do Texto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  <a:p>
            <a:pPr lvl="1" eaLnBrk="1" latinLnBrk="0" hangingPunct="1"/>
            <a:r>
              <a:rPr kumimoji="0" lang="pt-PT" smtClean="0"/>
              <a:t>Segundo nível</a:t>
            </a:r>
          </a:p>
          <a:p>
            <a:pPr lvl="2" eaLnBrk="1" latinLnBrk="0" hangingPunct="1"/>
            <a:r>
              <a:rPr kumimoji="0" lang="pt-PT" smtClean="0"/>
              <a:t>Terceiro nível</a:t>
            </a:r>
          </a:p>
          <a:p>
            <a:pPr lvl="3" eaLnBrk="1" latinLnBrk="0" hangingPunct="1"/>
            <a:r>
              <a:rPr kumimoji="0" lang="pt-PT" smtClean="0"/>
              <a:t>Quarto nível</a:t>
            </a:r>
          </a:p>
          <a:p>
            <a:pPr lvl="4" eaLnBrk="1" latinLnBrk="0" hangingPunct="1"/>
            <a:r>
              <a:rPr kumimoji="0" lang="pt-PT" smtClean="0"/>
              <a:t>Quinto nível</a:t>
            </a:r>
            <a:endParaRPr kumimoji="0" lang="en-US"/>
          </a:p>
        </p:txBody>
      </p:sp>
      <p:sp>
        <p:nvSpPr>
          <p:cNvPr id="24" name="Marcador de Posição da Data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A6CE1D7-589F-4AB9-999D-0308C58F05BF}" type="datetimeFigureOut">
              <a:rPr lang="pt-PT" smtClean="0"/>
              <a:pPr/>
              <a:t>11-05-2011</a:t>
            </a:fld>
            <a:endParaRPr lang="pt-PT"/>
          </a:p>
        </p:txBody>
      </p:sp>
      <p:sp>
        <p:nvSpPr>
          <p:cNvPr id="10" name="Marcador de Posição do Rodapé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pt-PT"/>
          </a:p>
        </p:txBody>
      </p:sp>
      <p:sp>
        <p:nvSpPr>
          <p:cNvPr id="22" name="Marcador de Posição do Número do Diapositivo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99644E2-24BA-4B4C-85A2-4932BFC391EC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15" name="Rectângulo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lideshare.net/treis/transporte-nas-plantas-1294591" TargetMode="External"/><Relationship Id="rId7" Type="http://schemas.openxmlformats.org/officeDocument/2006/relationships/hyperlink" Target="http://www.slideshare.net/nunocorreia/bg17-transporte-nos-animais" TargetMode="External"/><Relationship Id="rId2" Type="http://schemas.openxmlformats.org/officeDocument/2006/relationships/hyperlink" Target="http://www.slideshare.net/dianasousa/b-211transporte-planta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lideshare.net/nunocorreia/ppt-1-sistemas-de-transporte-introduo" TargetMode="External"/><Relationship Id="rId5" Type="http://schemas.openxmlformats.org/officeDocument/2006/relationships/hyperlink" Target="http://www.slideshare.net/nunocorreia/ppt-2-sistemas-de-transporte-tipos-de-sistemas-de-transporte" TargetMode="External"/><Relationship Id="rId4" Type="http://schemas.openxmlformats.org/officeDocument/2006/relationships/hyperlink" Target="http://www.slideshare.net/guest57e587/matria-e-seres-vivos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3.bp.blogspot.com/-pCtrRN3RrIY/TWaePkCpiKI/AAAAAAAAAT8/tJjtsjP8Yuc/s1600/2.j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 rot="1194745">
            <a:off x="893304" y="2988656"/>
            <a:ext cx="7772400" cy="1470025"/>
          </a:xfrm>
        </p:spPr>
        <p:txBody>
          <a:bodyPr>
            <a:noAutofit/>
          </a:bodyPr>
          <a:lstStyle/>
          <a:p>
            <a:pPr algn="ctr"/>
            <a:r>
              <a:rPr lang="pt-PT" sz="7200" b="1" dirty="0" smtClean="0">
                <a:ln>
                  <a:solidFill>
                    <a:schemeClr val="accent2">
                      <a:lumMod val="40000"/>
                      <a:lumOff val="60000"/>
                    </a:schemeClr>
                  </a:solidFill>
                </a:ln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lackadder ITC" pitchFamily="82" charset="0"/>
              </a:rPr>
              <a:t>Como é que a matéria chega às células?</a:t>
            </a:r>
            <a:endParaRPr lang="pt-PT" sz="7200" b="1" dirty="0"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  <a:solidFill>
                <a:srgbClr val="0099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lackadder ITC" pitchFamily="82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6948264" y="5661248"/>
            <a:ext cx="2771800" cy="1008112"/>
          </a:xfrm>
        </p:spPr>
        <p:txBody>
          <a:bodyPr>
            <a:noAutofit/>
          </a:bodyPr>
          <a:lstStyle/>
          <a:p>
            <a:r>
              <a:rPr lang="pt-PT" sz="1400" b="1" dirty="0" smtClean="0"/>
              <a:t>Trabalho realizado por: </a:t>
            </a:r>
          </a:p>
          <a:p>
            <a:r>
              <a:rPr lang="pt-PT" sz="1400" b="1" dirty="0" smtClean="0"/>
              <a:t>Cláudio Monteiro nº4</a:t>
            </a:r>
          </a:p>
          <a:p>
            <a:r>
              <a:rPr lang="pt-PT" sz="1400" b="1" dirty="0" smtClean="0"/>
              <a:t>Eliana Lourenço nº5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1331640" y="332656"/>
            <a:ext cx="7560840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pt-PT" dirty="0" smtClean="0">
                <a:ln>
                  <a:solidFill>
                    <a:srgbClr val="002060"/>
                  </a:solidFill>
                </a:ln>
                <a:latin typeface="Arial" pitchFamily="34" charset="0"/>
                <a:cs typeface="Arial" pitchFamily="34" charset="0"/>
              </a:rPr>
              <a:t>Escola Secundária de São João da Talha 	               10º Ano Turma A</a:t>
            </a:r>
          </a:p>
          <a:p>
            <a:pPr algn="just"/>
            <a:r>
              <a:rPr lang="pt-PT" dirty="0" smtClean="0">
                <a:ln>
                  <a:solidFill>
                    <a:srgbClr val="002060"/>
                  </a:solidFill>
                </a:ln>
                <a:latin typeface="Arial" pitchFamily="34" charset="0"/>
                <a:cs typeface="Arial" pitchFamily="34" charset="0"/>
              </a:rPr>
              <a:t>Professora Elvira Monteiro			            Disciplina: Biologia </a:t>
            </a:r>
            <a:endParaRPr lang="en-US" dirty="0">
              <a:ln>
                <a:solidFill>
                  <a:srgbClr val="002060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2" descr="http://4.bp.blogspot.com/_WkYbtmPlQU0/SuspQoOge2I/AAAAAAAAACA/xF1qa4bae64/S240/ESSJTalha_logotipo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936104" cy="9267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3490" name="Picture 2" descr="http://t0.gstatic.com/images?q=tbn:ANd9GcTidf3WBzcG7VZ9SjqmDDzCdIqa1BhcSj61LyWUI3G5QsGd5j_M2w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1124744"/>
            <a:ext cx="2466975" cy="18478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3492" name="Picture 4" descr="http://www.portalsaofrancisco.com.br/alfa/reino-protista/imagens/protistas-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293096"/>
            <a:ext cx="4283516" cy="2370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sz="7300" b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lackadder ITC" pitchFamily="82" charset="0"/>
              </a:rPr>
              <a:t>Reino </a:t>
            </a:r>
            <a:r>
              <a:rPr lang="pt-PT" sz="7300" b="1" dirty="0" err="1" smtClean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lackadder ITC" pitchFamily="82" charset="0"/>
              </a:rPr>
              <a:t>Plantea</a:t>
            </a:r>
            <a:r>
              <a:rPr lang="pt-PT" sz="7300" b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lackadder ITC" pitchFamily="82" charset="0"/>
              </a:rPr>
              <a:t> </a:t>
            </a:r>
            <a:r>
              <a:rPr lang="pt-PT" sz="4400" b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lackadder ITC" pitchFamily="82" charset="0"/>
              </a:rPr>
              <a:t>(continuação)</a:t>
            </a:r>
            <a:r>
              <a:rPr lang="pt-PT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pt-PT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pt-PT" dirty="0"/>
          </a:p>
        </p:txBody>
      </p:sp>
      <p:sp>
        <p:nvSpPr>
          <p:cNvPr id="6" name="CaixaDeTexto 5"/>
          <p:cNvSpPr txBox="1"/>
          <p:nvPr/>
        </p:nvSpPr>
        <p:spPr>
          <a:xfrm>
            <a:off x="1331640" y="1124744"/>
            <a:ext cx="6048672" cy="369332"/>
          </a:xfrm>
          <a:prstGeom prst="rect">
            <a:avLst/>
          </a:prstGeom>
          <a:noFill/>
          <a:ln w="38100">
            <a:solidFill>
              <a:srgbClr val="009999"/>
            </a:solidFill>
          </a:ln>
        </p:spPr>
        <p:txBody>
          <a:bodyPr wrap="square" rtlCol="0">
            <a:spAutoFit/>
          </a:bodyPr>
          <a:lstStyle/>
          <a:p>
            <a:r>
              <a:rPr lang="pt-PT" dirty="0" smtClean="0"/>
              <a:t>Transporte no </a:t>
            </a:r>
            <a:r>
              <a:rPr lang="pt-PT" dirty="0" err="1" smtClean="0"/>
              <a:t>Xilema</a:t>
            </a:r>
            <a:r>
              <a:rPr lang="pt-PT" dirty="0" smtClean="0"/>
              <a:t> , Hipótese da Tensão – Coesão - Adesão </a:t>
            </a:r>
            <a:endParaRPr lang="pt-PT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15841" t="46997" r="52863" b="21584"/>
          <a:stretch>
            <a:fillRect/>
          </a:stretch>
        </p:blipFill>
        <p:spPr bwMode="auto">
          <a:xfrm>
            <a:off x="1403648" y="1628800"/>
            <a:ext cx="7395488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sz="7300" b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lackadder ITC" pitchFamily="82" charset="0"/>
              </a:rPr>
              <a:t>Reino </a:t>
            </a:r>
            <a:r>
              <a:rPr lang="pt-PT" sz="7300" b="1" dirty="0" err="1" smtClean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lackadder ITC" pitchFamily="82" charset="0"/>
              </a:rPr>
              <a:t>Plantea</a:t>
            </a:r>
            <a:r>
              <a:rPr lang="pt-PT" sz="7300" b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lackadder ITC" pitchFamily="82" charset="0"/>
              </a:rPr>
              <a:t> </a:t>
            </a:r>
            <a:r>
              <a:rPr lang="pt-PT" sz="4400" b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lackadder ITC" pitchFamily="82" charset="0"/>
              </a:rPr>
              <a:t>(continuação)</a:t>
            </a:r>
            <a:r>
              <a:rPr lang="pt-PT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pt-PT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pt-PT" dirty="0"/>
          </a:p>
        </p:txBody>
      </p:sp>
      <p:sp>
        <p:nvSpPr>
          <p:cNvPr id="4" name="CaixaDeTexto 3"/>
          <p:cNvSpPr txBox="1"/>
          <p:nvPr/>
        </p:nvSpPr>
        <p:spPr>
          <a:xfrm>
            <a:off x="1403648" y="1268760"/>
            <a:ext cx="5112568" cy="369332"/>
          </a:xfrm>
          <a:prstGeom prst="rect">
            <a:avLst/>
          </a:prstGeom>
          <a:noFill/>
          <a:ln w="38100">
            <a:solidFill>
              <a:srgbClr val="009999"/>
            </a:solidFill>
          </a:ln>
        </p:spPr>
        <p:txBody>
          <a:bodyPr wrap="square" rtlCol="0">
            <a:spAutoFit/>
          </a:bodyPr>
          <a:lstStyle/>
          <a:p>
            <a:r>
              <a:rPr lang="pt-PT" dirty="0" smtClean="0"/>
              <a:t>Transporte no </a:t>
            </a:r>
            <a:r>
              <a:rPr lang="pt-PT" dirty="0" err="1" smtClean="0"/>
              <a:t>Floema</a:t>
            </a:r>
            <a:r>
              <a:rPr lang="pt-PT" dirty="0" smtClean="0"/>
              <a:t> , Hipótese do Fluxo de Massa </a:t>
            </a:r>
            <a:endParaRPr lang="pt-PT" dirty="0"/>
          </a:p>
        </p:txBody>
      </p:sp>
      <p:sp>
        <p:nvSpPr>
          <p:cNvPr id="6" name="CaixaDeTexto 5"/>
          <p:cNvSpPr txBox="1"/>
          <p:nvPr/>
        </p:nvSpPr>
        <p:spPr>
          <a:xfrm>
            <a:off x="1403648" y="1916832"/>
            <a:ext cx="727280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dirty="0" smtClean="0"/>
              <a:t>A glicose produzida na fotossíntese é convertida em sacarose;</a:t>
            </a:r>
          </a:p>
          <a:p>
            <a:endParaRPr lang="pt-PT" sz="2000" dirty="0" smtClean="0"/>
          </a:p>
          <a:p>
            <a:r>
              <a:rPr lang="pt-PT" sz="2000" dirty="0" smtClean="0"/>
              <a:t>A sacarose passa para o </a:t>
            </a:r>
            <a:r>
              <a:rPr lang="pt-PT" sz="2000" dirty="0" err="1" smtClean="0"/>
              <a:t>floema</a:t>
            </a:r>
            <a:r>
              <a:rPr lang="pt-PT" sz="2000" dirty="0" smtClean="0"/>
              <a:t> por transporte activo, ou seja, contra o gradiente de concentração, com movimento </a:t>
            </a:r>
            <a:r>
              <a:rPr lang="pt-PT" sz="2000" dirty="0" err="1" smtClean="0"/>
              <a:t>osmótico</a:t>
            </a:r>
            <a:r>
              <a:rPr lang="pt-PT" sz="2000" dirty="0" smtClean="0"/>
              <a:t> de água a partir do </a:t>
            </a:r>
            <a:r>
              <a:rPr lang="pt-PT" sz="2000" dirty="0" err="1" smtClean="0"/>
              <a:t>xilema</a:t>
            </a:r>
            <a:r>
              <a:rPr lang="pt-PT" sz="2000" dirty="0" smtClean="0"/>
              <a:t>;</a:t>
            </a:r>
          </a:p>
          <a:p>
            <a:endParaRPr lang="pt-PT" sz="2000" dirty="0" smtClean="0"/>
          </a:p>
          <a:p>
            <a:r>
              <a:rPr lang="pt-PT" sz="2000" dirty="0" smtClean="0"/>
              <a:t>A seiva elaborada desloca-se das zonas de alta pressão </a:t>
            </a:r>
            <a:r>
              <a:rPr lang="pt-PT" sz="2000" dirty="0" err="1" smtClean="0"/>
              <a:t>osmótica</a:t>
            </a:r>
            <a:r>
              <a:rPr lang="pt-PT" sz="2000" dirty="0" smtClean="0"/>
              <a:t> </a:t>
            </a:r>
            <a:r>
              <a:rPr lang="pt-PT" sz="2000" dirty="0" err="1" smtClean="0"/>
              <a:t>–centros</a:t>
            </a:r>
            <a:r>
              <a:rPr lang="pt-PT" sz="2000" dirty="0" smtClean="0"/>
              <a:t> produtores – para zonas de baixa </a:t>
            </a:r>
            <a:r>
              <a:rPr lang="pt-PT" sz="2000" dirty="0" err="1" smtClean="0"/>
              <a:t>prsão</a:t>
            </a:r>
            <a:r>
              <a:rPr lang="pt-PT" sz="2000" dirty="0" smtClean="0"/>
              <a:t> – centros de reserva;</a:t>
            </a:r>
          </a:p>
          <a:p>
            <a:endParaRPr lang="pt-PT" sz="2000" dirty="0" smtClean="0"/>
          </a:p>
          <a:p>
            <a:r>
              <a:rPr lang="pt-PT" sz="2000" dirty="0" smtClean="0"/>
              <a:t>Nestes locais, a sacarose abandona o </a:t>
            </a:r>
            <a:r>
              <a:rPr lang="pt-PT" sz="2000" dirty="0" err="1" smtClean="0"/>
              <a:t>floema</a:t>
            </a:r>
            <a:r>
              <a:rPr lang="pt-PT" sz="2000" dirty="0" smtClean="0"/>
              <a:t>, por transporte activo, com movimento </a:t>
            </a:r>
            <a:r>
              <a:rPr lang="pt-PT" sz="2000" dirty="0" err="1" smtClean="0"/>
              <a:t>osmótico</a:t>
            </a:r>
            <a:r>
              <a:rPr lang="pt-PT" sz="2000" dirty="0" smtClean="0"/>
              <a:t> de água para o </a:t>
            </a:r>
            <a:r>
              <a:rPr lang="pt-PT" sz="2000" dirty="0" err="1" smtClean="0"/>
              <a:t>xilema</a:t>
            </a:r>
            <a:r>
              <a:rPr lang="pt-PT" sz="2000" dirty="0" smtClean="0"/>
              <a:t>.</a:t>
            </a:r>
            <a:endParaRPr lang="pt-PT" sz="2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03648" y="188640"/>
            <a:ext cx="7498080" cy="1143000"/>
          </a:xfrm>
        </p:spPr>
        <p:txBody>
          <a:bodyPr>
            <a:normAutofit/>
          </a:bodyPr>
          <a:lstStyle/>
          <a:p>
            <a:r>
              <a:rPr lang="pt-PT" sz="6600" b="1" dirty="0" smtClean="0">
                <a:solidFill>
                  <a:srgbClr val="009999"/>
                </a:solidFill>
                <a:latin typeface="Blackadder ITC" pitchFamily="82" charset="0"/>
              </a:rPr>
              <a:t>Reino </a:t>
            </a:r>
            <a:r>
              <a:rPr lang="pt-PT" sz="6600" b="1" dirty="0" err="1" smtClean="0">
                <a:solidFill>
                  <a:srgbClr val="009999"/>
                </a:solidFill>
                <a:latin typeface="Blackadder ITC" pitchFamily="82" charset="0"/>
              </a:rPr>
              <a:t>Animalia</a:t>
            </a:r>
            <a:endParaRPr lang="pt-PT" sz="6600" dirty="0"/>
          </a:p>
        </p:txBody>
      </p:sp>
      <p:pic>
        <p:nvPicPr>
          <p:cNvPr id="4098" name="Picture 2" descr="http://www.culturamix.com/wp-content/uploads/2009/05/sistema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988840"/>
            <a:ext cx="3960440" cy="42417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5" name="Conexão recta unidireccional 4"/>
          <p:cNvCxnSpPr/>
          <p:nvPr/>
        </p:nvCxnSpPr>
        <p:spPr>
          <a:xfrm>
            <a:off x="3707904" y="2276872"/>
            <a:ext cx="216024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exão recta unidireccional 6"/>
          <p:cNvCxnSpPr/>
          <p:nvPr/>
        </p:nvCxnSpPr>
        <p:spPr>
          <a:xfrm>
            <a:off x="3779912" y="4437112"/>
            <a:ext cx="201622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xão recta unidireccional 9"/>
          <p:cNvCxnSpPr/>
          <p:nvPr/>
        </p:nvCxnSpPr>
        <p:spPr>
          <a:xfrm>
            <a:off x="3779912" y="5157192"/>
            <a:ext cx="201622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aixaDeTexto 11"/>
          <p:cNvSpPr txBox="1"/>
          <p:nvPr/>
        </p:nvSpPr>
        <p:spPr>
          <a:xfrm>
            <a:off x="5940152" y="2132856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Boca</a:t>
            </a:r>
            <a:endParaRPr lang="pt-PT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5868144" y="422108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Estômago </a:t>
            </a:r>
            <a:endParaRPr lang="pt-PT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5868144" y="494116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Intestino</a:t>
            </a:r>
            <a:endParaRPr lang="pt-PT" dirty="0"/>
          </a:p>
        </p:txBody>
      </p:sp>
      <p:sp>
        <p:nvSpPr>
          <p:cNvPr id="16" name="CaixaDeTexto 15"/>
          <p:cNvSpPr txBox="1"/>
          <p:nvPr/>
        </p:nvSpPr>
        <p:spPr>
          <a:xfrm>
            <a:off x="1259632" y="1196752"/>
            <a:ext cx="6048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400" dirty="0" smtClean="0"/>
              <a:t>Como o Homem obtêm  os seus nutrientes?</a:t>
            </a:r>
            <a:endParaRPr lang="pt-P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7498080" cy="1143000"/>
          </a:xfrm>
        </p:spPr>
        <p:txBody>
          <a:bodyPr>
            <a:normAutofit/>
          </a:bodyPr>
          <a:lstStyle/>
          <a:p>
            <a:r>
              <a:rPr lang="pt-PT" sz="6600" b="1" dirty="0" smtClean="0">
                <a:solidFill>
                  <a:srgbClr val="009999"/>
                </a:solidFill>
                <a:latin typeface="Blackadder ITC" pitchFamily="82" charset="0"/>
              </a:rPr>
              <a:t>Reino </a:t>
            </a:r>
            <a:r>
              <a:rPr lang="pt-PT" sz="6600" b="1" dirty="0" err="1" smtClean="0">
                <a:solidFill>
                  <a:srgbClr val="009999"/>
                </a:solidFill>
                <a:latin typeface="Blackadder ITC" pitchFamily="82" charset="0"/>
              </a:rPr>
              <a:t>Animalia</a:t>
            </a:r>
            <a:r>
              <a:rPr lang="pt-PT" sz="6600" b="1" dirty="0" smtClean="0">
                <a:solidFill>
                  <a:srgbClr val="009999"/>
                </a:solidFill>
                <a:latin typeface="Blackadder ITC" pitchFamily="82" charset="0"/>
              </a:rPr>
              <a:t> </a:t>
            </a:r>
            <a:r>
              <a:rPr lang="pt-PT" sz="3600" b="1" dirty="0" smtClean="0">
                <a:solidFill>
                  <a:srgbClr val="009999"/>
                </a:solidFill>
                <a:latin typeface="Blackadder ITC" pitchFamily="82" charset="0"/>
              </a:rPr>
              <a:t>(continuação)</a:t>
            </a:r>
            <a:endParaRPr lang="pt-PT" sz="6600" dirty="0"/>
          </a:p>
        </p:txBody>
      </p:sp>
      <p:sp>
        <p:nvSpPr>
          <p:cNvPr id="3" name="CaixaDeTexto 2"/>
          <p:cNvSpPr txBox="1"/>
          <p:nvPr/>
        </p:nvSpPr>
        <p:spPr>
          <a:xfrm>
            <a:off x="611560" y="1124744"/>
            <a:ext cx="7632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400" dirty="0" smtClean="0"/>
              <a:t>Como os nutrientes chegam a todas às células do corpo?</a:t>
            </a:r>
            <a:endParaRPr lang="pt-PT" sz="2400" dirty="0"/>
          </a:p>
        </p:txBody>
      </p:sp>
      <p:pic>
        <p:nvPicPr>
          <p:cNvPr id="3074" name="Picture 2" descr="http://3.bp.blogspot.com/_vMaNMYGlgLo/TDEncJhXMkI/AAAAAAAAAUo/zRz-xjfS-ro/s1600/circulacaohuma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700808"/>
            <a:ext cx="3816424" cy="4941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31640" y="0"/>
            <a:ext cx="7498080" cy="1143000"/>
          </a:xfrm>
        </p:spPr>
        <p:txBody>
          <a:bodyPr>
            <a:normAutofit/>
          </a:bodyPr>
          <a:lstStyle/>
          <a:p>
            <a:r>
              <a:rPr lang="pt-PT" sz="6600" b="1" dirty="0" smtClean="0">
                <a:solidFill>
                  <a:srgbClr val="009999"/>
                </a:solidFill>
                <a:latin typeface="Blackadder ITC" pitchFamily="82" charset="0"/>
              </a:rPr>
              <a:t>Conclusão</a:t>
            </a:r>
            <a:endParaRPr lang="pt-PT" sz="6600" dirty="0"/>
          </a:p>
        </p:txBody>
      </p:sp>
      <p:sp>
        <p:nvSpPr>
          <p:cNvPr id="3" name="CaixaDeTexto 2"/>
          <p:cNvSpPr txBox="1"/>
          <p:nvPr/>
        </p:nvSpPr>
        <p:spPr>
          <a:xfrm>
            <a:off x="1259632" y="980728"/>
            <a:ext cx="763284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   </a:t>
            </a:r>
            <a:r>
              <a:rPr lang="pt-PT" sz="2000" dirty="0" smtClean="0"/>
              <a:t>Este trabalho leva-nos a concluir que cada Reino tem diferentes sistemas de transporte.</a:t>
            </a:r>
          </a:p>
          <a:p>
            <a:r>
              <a:rPr lang="pt-PT" sz="2000" dirty="0" smtClean="0"/>
              <a:t>    No Reino </a:t>
            </a:r>
            <a:r>
              <a:rPr lang="pt-PT" sz="2000" dirty="0" err="1" smtClean="0"/>
              <a:t>Monera</a:t>
            </a:r>
            <a:r>
              <a:rPr lang="pt-PT" sz="2000" dirty="0" smtClean="0"/>
              <a:t> a digestão é feita no exterior da célula e só depois os nutrientes são absorvidos para serem transportados para dentro da célula.</a:t>
            </a:r>
          </a:p>
          <a:p>
            <a:r>
              <a:rPr lang="pt-PT" sz="2000" dirty="0" smtClean="0"/>
              <a:t>    No Reino </a:t>
            </a:r>
            <a:r>
              <a:rPr lang="pt-PT" sz="2000" dirty="0" err="1" smtClean="0"/>
              <a:t>Prostista</a:t>
            </a:r>
            <a:r>
              <a:rPr lang="pt-PT" sz="2000" dirty="0" smtClean="0"/>
              <a:t> os nutrientes entram através do processo de fagocitose ,este é transformado e depois absorvido.</a:t>
            </a:r>
          </a:p>
          <a:p>
            <a:r>
              <a:rPr lang="pt-PT" sz="2000" dirty="0" smtClean="0"/>
              <a:t>    No Reino </a:t>
            </a:r>
            <a:r>
              <a:rPr lang="pt-PT" sz="2000" dirty="0" err="1" smtClean="0"/>
              <a:t>Fungi</a:t>
            </a:r>
            <a:r>
              <a:rPr lang="pt-PT" sz="2000" dirty="0" smtClean="0"/>
              <a:t> a digestão também é realizada no exterior do organismo, o próprio fungo lança enzimas que tornam as moléculas complexas em moléculas simples capaz de ser absorvidas.</a:t>
            </a:r>
          </a:p>
          <a:p>
            <a:r>
              <a:rPr lang="pt-PT" sz="2000" dirty="0" smtClean="0"/>
              <a:t>    No Reino </a:t>
            </a:r>
            <a:r>
              <a:rPr lang="pt-PT" sz="2000" dirty="0" err="1" smtClean="0"/>
              <a:t>Plantea</a:t>
            </a:r>
            <a:r>
              <a:rPr lang="pt-PT" sz="2000" dirty="0" smtClean="0"/>
              <a:t> há dois tipos de vasos condutores o </a:t>
            </a:r>
            <a:r>
              <a:rPr lang="pt-PT" sz="2000" dirty="0" err="1" smtClean="0"/>
              <a:t>xilema</a:t>
            </a:r>
            <a:r>
              <a:rPr lang="pt-PT" sz="2000" dirty="0" smtClean="0"/>
              <a:t> e o </a:t>
            </a:r>
            <a:r>
              <a:rPr lang="pt-PT" sz="2000" dirty="0" err="1" smtClean="0"/>
              <a:t>floema</a:t>
            </a:r>
            <a:r>
              <a:rPr lang="pt-PT" sz="2000" dirty="0" smtClean="0"/>
              <a:t>, o primeiro transporta essencialmente água e sais minerais(seiva bruta) e o segundo transporta água, composto orgânicos e sais minerais (seiva elaborada).</a:t>
            </a:r>
          </a:p>
          <a:p>
            <a:r>
              <a:rPr lang="pt-PT" sz="2000" dirty="0" smtClean="0"/>
              <a:t>     No Reino </a:t>
            </a:r>
            <a:r>
              <a:rPr lang="pt-PT" sz="2000" dirty="0" err="1" smtClean="0"/>
              <a:t>Animalia</a:t>
            </a:r>
            <a:r>
              <a:rPr lang="pt-PT" sz="2000" dirty="0" smtClean="0"/>
              <a:t> existe animais com ausência de sistema de transporte e outros onde este existe, que pode ser abertos ou fechados. No caso do Homem este possui um sistema de transporte fechado.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6600" b="1" dirty="0" err="1" smtClean="0">
                <a:solidFill>
                  <a:srgbClr val="009999"/>
                </a:solidFill>
                <a:latin typeface="Blackadder ITC" pitchFamily="82" charset="0"/>
              </a:rPr>
              <a:t>Netgrafia</a:t>
            </a:r>
            <a:endParaRPr lang="pt-PT" sz="6600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4525963"/>
          </a:xfrm>
        </p:spPr>
        <p:txBody>
          <a:bodyPr>
            <a:normAutofit fontScale="92500"/>
          </a:bodyPr>
          <a:lstStyle/>
          <a:p>
            <a:r>
              <a:rPr lang="pt-PT" sz="2600" u="sng" dirty="0" smtClean="0">
                <a:hlinkClick r:id="rId2"/>
              </a:rPr>
              <a:t>http://www.slideshare.net/dianasousa/b-211transporte-plantas</a:t>
            </a:r>
            <a:endParaRPr lang="pt-PT" sz="2600" dirty="0" smtClean="0"/>
          </a:p>
          <a:p>
            <a:r>
              <a:rPr lang="pt-PT" sz="2600" u="sng" dirty="0" smtClean="0">
                <a:hlinkClick r:id="rId3"/>
              </a:rPr>
              <a:t>http://www.slideshare.net/treis/transporte-nas-plantas-1294591</a:t>
            </a:r>
            <a:endParaRPr lang="pt-PT" sz="2600" dirty="0" smtClean="0"/>
          </a:p>
          <a:p>
            <a:r>
              <a:rPr lang="pt-PT" sz="2600" u="sng" dirty="0" smtClean="0">
                <a:hlinkClick r:id="rId4"/>
              </a:rPr>
              <a:t>http://www.slideshare.net/guest57e587/matria-e-seres-vivos</a:t>
            </a:r>
            <a:endParaRPr lang="pt-PT" sz="2600" dirty="0" smtClean="0"/>
          </a:p>
          <a:p>
            <a:r>
              <a:rPr lang="pt-PT" sz="2600" u="sng" dirty="0" smtClean="0">
                <a:hlinkClick r:id="rId5"/>
              </a:rPr>
              <a:t>http://www.slideshare.net/nunocorreia/ppt-2-sistemas-de-transporte-tipos-de-sistemas-de-transporte</a:t>
            </a:r>
            <a:endParaRPr lang="pt-PT" sz="2600" dirty="0" smtClean="0"/>
          </a:p>
          <a:p>
            <a:r>
              <a:rPr lang="pt-PT" sz="2600" u="sng" dirty="0" smtClean="0">
                <a:hlinkClick r:id="rId6"/>
              </a:rPr>
              <a:t>http://www.slideshare.net/nunocorreia/ppt-1-sistemas-de-transporte-introduo</a:t>
            </a:r>
            <a:endParaRPr lang="pt-PT" sz="2600" dirty="0" smtClean="0"/>
          </a:p>
          <a:p>
            <a:r>
              <a:rPr lang="pt-PT" sz="2600" u="sng" dirty="0" smtClean="0">
                <a:hlinkClick r:id="rId7"/>
              </a:rPr>
              <a:t>http://www.slideshare.net/nunocorreia/bg17-transporte-nos-animais</a:t>
            </a:r>
            <a:endParaRPr lang="pt-PT" sz="2600" dirty="0" smtClean="0"/>
          </a:p>
          <a:p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PT" sz="8800" b="1" dirty="0" smtClean="0">
                <a:solidFill>
                  <a:srgbClr val="009999"/>
                </a:solidFill>
                <a:latin typeface="Blackadder ITC" pitchFamily="82" charset="0"/>
              </a:rPr>
              <a:t>Índice </a:t>
            </a:r>
            <a:endParaRPr lang="pt-PT" sz="8800" b="1" dirty="0">
              <a:solidFill>
                <a:srgbClr val="009999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187624" y="1600200"/>
            <a:ext cx="7956376" cy="4525963"/>
          </a:xfrm>
        </p:spPr>
        <p:txBody>
          <a:bodyPr>
            <a:normAutofit fontScale="92500"/>
          </a:bodyPr>
          <a:lstStyle/>
          <a:p>
            <a:r>
              <a:rPr lang="pt-PT" sz="2800" dirty="0" smtClean="0"/>
              <a:t>Introdução			               Slide 3</a:t>
            </a:r>
          </a:p>
          <a:p>
            <a:r>
              <a:rPr lang="pt-PT" sz="2800" dirty="0" smtClean="0"/>
              <a:t>Reino </a:t>
            </a:r>
            <a:r>
              <a:rPr lang="pt-PT" sz="2800" dirty="0" err="1" smtClean="0"/>
              <a:t>Monera</a:t>
            </a:r>
            <a:r>
              <a:rPr lang="pt-PT" sz="2800" dirty="0" smtClean="0"/>
              <a:t>                                        Slide 4</a:t>
            </a:r>
          </a:p>
          <a:p>
            <a:r>
              <a:rPr lang="pt-PT" sz="2800" dirty="0" smtClean="0"/>
              <a:t>Reino </a:t>
            </a:r>
            <a:r>
              <a:rPr lang="pt-PT" sz="2800" dirty="0" err="1" smtClean="0"/>
              <a:t>Protista</a:t>
            </a:r>
            <a:r>
              <a:rPr lang="pt-PT" sz="2800" dirty="0" smtClean="0"/>
              <a:t>                                        Slide 5 e 6</a:t>
            </a:r>
          </a:p>
          <a:p>
            <a:r>
              <a:rPr lang="pt-PT" sz="2800" dirty="0" smtClean="0"/>
              <a:t>Reino </a:t>
            </a:r>
            <a:r>
              <a:rPr lang="pt-PT" sz="2800" dirty="0" err="1" smtClean="0"/>
              <a:t>Fungi</a:t>
            </a:r>
            <a:r>
              <a:rPr lang="pt-PT" sz="2800" dirty="0" smtClean="0"/>
              <a:t>                                            Slide 7</a:t>
            </a:r>
          </a:p>
          <a:p>
            <a:r>
              <a:rPr lang="pt-PT" sz="2800" dirty="0" smtClean="0"/>
              <a:t>Reino </a:t>
            </a:r>
            <a:r>
              <a:rPr lang="pt-PT" sz="2800" dirty="0" err="1" smtClean="0"/>
              <a:t>Plantea</a:t>
            </a:r>
            <a:r>
              <a:rPr lang="pt-PT" sz="2800" dirty="0" smtClean="0"/>
              <a:t>                                         Slide 8 a 11</a:t>
            </a:r>
          </a:p>
          <a:p>
            <a:r>
              <a:rPr lang="pt-PT" sz="2800" dirty="0" smtClean="0"/>
              <a:t>Reino </a:t>
            </a:r>
            <a:r>
              <a:rPr lang="pt-PT" sz="2800" dirty="0" err="1" smtClean="0"/>
              <a:t>Animalia</a:t>
            </a:r>
            <a:r>
              <a:rPr lang="pt-PT" sz="2800" dirty="0" smtClean="0"/>
              <a:t>                                       Slide 12e 13</a:t>
            </a:r>
          </a:p>
          <a:p>
            <a:r>
              <a:rPr lang="pt-PT" sz="2800" dirty="0" smtClean="0"/>
              <a:t>Conclusão                                             Slide 14</a:t>
            </a:r>
          </a:p>
          <a:p>
            <a:r>
              <a:rPr lang="pt-PT" sz="2800" dirty="0" err="1" smtClean="0"/>
              <a:t>Netgrafia</a:t>
            </a:r>
            <a:r>
              <a:rPr lang="pt-PT" sz="2800" dirty="0" smtClean="0"/>
              <a:t>                                               Slide 15</a:t>
            </a:r>
          </a:p>
          <a:p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http://files.rita.webnode.com/200000008-3b0a73c04c/img_taxa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2348880"/>
            <a:ext cx="3635896" cy="4572822"/>
          </a:xfrm>
          <a:prstGeom prst="rect">
            <a:avLst/>
          </a:prstGeom>
          <a:noFill/>
        </p:spPr>
      </p:pic>
      <p:sp>
        <p:nvSpPr>
          <p:cNvPr id="4" name="Rectângulo 3"/>
          <p:cNvSpPr/>
          <p:nvPr/>
        </p:nvSpPr>
        <p:spPr>
          <a:xfrm>
            <a:off x="3347864" y="149731"/>
            <a:ext cx="396044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6600" b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lackadder ITC" pitchFamily="82" charset="0"/>
              </a:rPr>
              <a:t>Introdução</a:t>
            </a:r>
            <a:endParaRPr lang="pt-PT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lackadder ITC" pitchFamily="82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1115616" y="1124744"/>
            <a:ext cx="77048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dirty="0" smtClean="0"/>
              <a:t>   Todos os tipos de seres vivos necessitam de realizar trocas de matéria com o meio envolvente com o meio extracelular.</a:t>
            </a:r>
          </a:p>
          <a:p>
            <a:r>
              <a:rPr lang="pt-PT" sz="2000" dirty="0" smtClean="0"/>
              <a:t>    Estes seres vivos, são obrigados a conduzir todos os tipos de substâncias para conseguirem realizar as suas actividades vitais.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1115616" y="2348880"/>
            <a:ext cx="511256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dirty="0" smtClean="0"/>
              <a:t>   No reino </a:t>
            </a:r>
            <a:r>
              <a:rPr lang="pt-PT" sz="2000" dirty="0" err="1" smtClean="0"/>
              <a:t>Monera</a:t>
            </a:r>
            <a:r>
              <a:rPr lang="pt-PT" sz="2000" dirty="0" smtClean="0"/>
              <a:t>, o tipo de células presentes neste reino são as </a:t>
            </a:r>
            <a:r>
              <a:rPr lang="pt-PT" sz="2000" dirty="0" err="1" smtClean="0"/>
              <a:t>procarioticas</a:t>
            </a:r>
            <a:r>
              <a:rPr lang="pt-PT" sz="2000" dirty="0" smtClean="0"/>
              <a:t> que se encontram no seres unicelulares.</a:t>
            </a:r>
          </a:p>
          <a:p>
            <a:r>
              <a:rPr lang="pt-PT" sz="2000" dirty="0" smtClean="0"/>
              <a:t>   No reino </a:t>
            </a:r>
            <a:r>
              <a:rPr lang="pt-PT" sz="2000" dirty="0" err="1" smtClean="0"/>
              <a:t>Protista</a:t>
            </a:r>
            <a:r>
              <a:rPr lang="pt-PT" sz="2000" dirty="0" smtClean="0"/>
              <a:t>, as células </a:t>
            </a:r>
            <a:r>
              <a:rPr lang="pt-PT" sz="2000" dirty="0" err="1" smtClean="0"/>
              <a:t>eucarióticas</a:t>
            </a:r>
            <a:r>
              <a:rPr lang="pt-PT" sz="2000" dirty="0" smtClean="0"/>
              <a:t> dominam nos seres unicelulares(coloniais) e  outros pluricelulares.</a:t>
            </a:r>
          </a:p>
          <a:p>
            <a:r>
              <a:rPr lang="pt-PT" sz="2000" dirty="0" smtClean="0"/>
              <a:t>   No </a:t>
            </a:r>
            <a:r>
              <a:rPr lang="pt-PT" sz="2000" dirty="0" err="1" smtClean="0"/>
              <a:t>Fungi</a:t>
            </a:r>
            <a:r>
              <a:rPr lang="pt-PT" sz="2000" dirty="0" smtClean="0"/>
              <a:t>, as células são as </a:t>
            </a:r>
            <a:r>
              <a:rPr lang="pt-PT" sz="2000" dirty="0" err="1" smtClean="0"/>
              <a:t>eucarióticas</a:t>
            </a:r>
            <a:r>
              <a:rPr lang="pt-PT" sz="2000" dirty="0" smtClean="0"/>
              <a:t> abundantes nos seres pluricelulares e alguns unicelulares.</a:t>
            </a:r>
          </a:p>
          <a:p>
            <a:r>
              <a:rPr lang="pt-PT" sz="2000" dirty="0" smtClean="0"/>
              <a:t>   No reino </a:t>
            </a:r>
            <a:r>
              <a:rPr lang="pt-PT" sz="2000" dirty="0" err="1" smtClean="0"/>
              <a:t>Plantae</a:t>
            </a:r>
            <a:r>
              <a:rPr lang="pt-PT" sz="2000" dirty="0" smtClean="0"/>
              <a:t> as células são as </a:t>
            </a:r>
            <a:r>
              <a:rPr lang="pt-PT" sz="2000" dirty="0" err="1" smtClean="0"/>
              <a:t>eucarióticas</a:t>
            </a:r>
            <a:r>
              <a:rPr lang="pt-PT" sz="2000" dirty="0" smtClean="0"/>
              <a:t>,  que estão nos seres pluricelulares, tal como acontece no reino </a:t>
            </a:r>
            <a:r>
              <a:rPr lang="pt-PT" sz="2000" dirty="0" err="1" smtClean="0"/>
              <a:t>Animalia</a:t>
            </a:r>
            <a:r>
              <a:rPr lang="pt-PT" sz="20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7498080" cy="1143000"/>
          </a:xfrm>
        </p:spPr>
        <p:txBody>
          <a:bodyPr>
            <a:normAutofit/>
          </a:bodyPr>
          <a:lstStyle/>
          <a:p>
            <a:r>
              <a:rPr lang="pt-PT" sz="6600" b="1" dirty="0" smtClean="0">
                <a:solidFill>
                  <a:srgbClr val="009999"/>
                </a:solidFill>
                <a:latin typeface="Blackadder ITC" pitchFamily="82" charset="0"/>
              </a:rPr>
              <a:t>Reino </a:t>
            </a:r>
            <a:r>
              <a:rPr lang="pt-PT" sz="6600" b="1" dirty="0" err="1" smtClean="0">
                <a:solidFill>
                  <a:srgbClr val="009999"/>
                </a:solidFill>
                <a:latin typeface="Blackadder ITC" pitchFamily="82" charset="0"/>
              </a:rPr>
              <a:t>Monera</a:t>
            </a:r>
            <a:endParaRPr lang="pt-PT" sz="6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lackadder ITC" pitchFamily="82" charset="0"/>
            </a:endParaRPr>
          </a:p>
        </p:txBody>
      </p:sp>
      <p:pic>
        <p:nvPicPr>
          <p:cNvPr id="3074" name="Picture 2" descr="http://www.cientic.com/imagens/img_monera5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1484784"/>
            <a:ext cx="5054894" cy="42484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395536" y="1484784"/>
            <a:ext cx="2808312" cy="452431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pt-PT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 Neste Reino a circulação e digestão é realizado através de difusão.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pt-PT" sz="2400" dirty="0" smtClean="0"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pt-PT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pt-PT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A digestão é extracelular e os nutrientes são absorvidos para dentro da célula. </a:t>
            </a:r>
            <a:endParaRPr kumimoji="0" lang="pt-PT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6600" b="1" dirty="0" smtClean="0">
                <a:solidFill>
                  <a:srgbClr val="009999"/>
                </a:solidFill>
                <a:latin typeface="Blackadder ITC" pitchFamily="82" charset="0"/>
              </a:rPr>
              <a:t>Reino </a:t>
            </a:r>
            <a:r>
              <a:rPr lang="pt-PT" sz="6600" b="1" dirty="0" err="1" smtClean="0">
                <a:solidFill>
                  <a:srgbClr val="009999"/>
                </a:solidFill>
                <a:latin typeface="Blackadder ITC" pitchFamily="82" charset="0"/>
              </a:rPr>
              <a:t>Protista</a:t>
            </a:r>
            <a:endParaRPr lang="pt-PT" sz="6600" dirty="0">
              <a:solidFill>
                <a:schemeClr val="tx1"/>
              </a:solidFill>
              <a:latin typeface="Blackadder ITC" pitchFamily="82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475656" y="1484784"/>
            <a:ext cx="691276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2000" b="0" i="0" u="none" strike="noStrike" cap="none" normalizeH="0" baseline="0" dirty="0" smtClean="0">
                <a:ln>
                  <a:noFill/>
                </a:ln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Alguns destes organismos dependem da fotossíntese, outros nutrem-se através da absorção de materiais orgânicos e alguns podem digerir partículas alimentares ou presas no interior de vacúolos. Esse alimento que entra no vacúolo através da fagocitose, entra por uma abertura chamada citóstoma.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2000" b="0" i="0" u="none" strike="noStrike" cap="none" normalizeH="0" baseline="0" dirty="0" smtClean="0">
              <a:ln>
                <a:noFill/>
              </a:ln>
              <a:effectLst/>
              <a:latin typeface="+mj-lt"/>
              <a:cs typeface="Arial" pitchFamily="34" charset="0"/>
            </a:endParaRPr>
          </a:p>
        </p:txBody>
      </p:sp>
      <p:pic>
        <p:nvPicPr>
          <p:cNvPr id="2051" name="Picture 3" descr="http://3.bp.blogspot.com/-pCtrRN3RrIY/TWaePkCpiKI/AAAAAAAAAT8/tJjtsjP8Yuc/s320/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b="50694"/>
          <a:stretch>
            <a:fillRect/>
          </a:stretch>
        </p:blipFill>
        <p:spPr bwMode="auto">
          <a:xfrm>
            <a:off x="3563888" y="3717032"/>
            <a:ext cx="4896544" cy="2088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z="6600" b="1" dirty="0" smtClean="0">
                <a:solidFill>
                  <a:srgbClr val="009999"/>
                </a:solidFill>
                <a:latin typeface="Blackadder ITC" pitchFamily="82" charset="0"/>
              </a:rPr>
              <a:t>Reino </a:t>
            </a:r>
            <a:r>
              <a:rPr lang="pt-PT" sz="6600" b="1" dirty="0" err="1" smtClean="0">
                <a:solidFill>
                  <a:srgbClr val="009999"/>
                </a:solidFill>
                <a:latin typeface="Blackadder ITC" pitchFamily="82" charset="0"/>
              </a:rPr>
              <a:t>Protista</a:t>
            </a:r>
            <a:r>
              <a:rPr lang="pt-PT" sz="6600" b="1" dirty="0" smtClean="0">
                <a:solidFill>
                  <a:srgbClr val="009999"/>
                </a:solidFill>
                <a:latin typeface="Blackadder ITC" pitchFamily="82" charset="0"/>
              </a:rPr>
              <a:t> </a:t>
            </a:r>
            <a:r>
              <a:rPr lang="pt-PT" sz="4400" b="1" dirty="0" smtClean="0">
                <a:solidFill>
                  <a:srgbClr val="009999"/>
                </a:solidFill>
                <a:latin typeface="Blackadder ITC" pitchFamily="82" charset="0"/>
              </a:rPr>
              <a:t>(continuação)</a:t>
            </a:r>
            <a:endParaRPr lang="pt-PT" dirty="0">
              <a:solidFill>
                <a:schemeClr val="tx1"/>
              </a:solidFill>
              <a:latin typeface="Blackadder ITC" pitchFamily="82" charset="0"/>
            </a:endParaRPr>
          </a:p>
        </p:txBody>
      </p:sp>
      <p:sp>
        <p:nvSpPr>
          <p:cNvPr id="4" name="Rectângulo 3"/>
          <p:cNvSpPr/>
          <p:nvPr/>
        </p:nvSpPr>
        <p:spPr>
          <a:xfrm>
            <a:off x="611560" y="1720840"/>
            <a:ext cx="78488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PT" sz="2000" dirty="0" smtClean="0">
                <a:ea typeface="Times New Roman" pitchFamily="18" charset="0"/>
                <a:cs typeface="Arial" pitchFamily="34" charset="0"/>
              </a:rPr>
              <a:t>O transporte celular no interno dos protozoários é realizado através do processo de difusão. </a:t>
            </a:r>
            <a:r>
              <a:rPr lang="pt-BR" sz="2000" dirty="0" smtClean="0">
                <a:ea typeface="Times New Roman" pitchFamily="18" charset="0"/>
                <a:cs typeface="Times New Roman" pitchFamily="18" charset="0"/>
              </a:rPr>
              <a:t>A respiração da maioria destes seres é aeróbica, que depende da difusão para receber oxigénio e para a libertação de dióxido de carbono.</a:t>
            </a:r>
          </a:p>
        </p:txBody>
      </p:sp>
      <p:sp>
        <p:nvSpPr>
          <p:cNvPr id="5" name="Rectângulo 4"/>
          <p:cNvSpPr/>
          <p:nvPr/>
        </p:nvSpPr>
        <p:spPr>
          <a:xfrm>
            <a:off x="755576" y="5085184"/>
            <a:ext cx="76328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000" dirty="0" smtClean="0">
                <a:ea typeface="Times New Roman" pitchFamily="18" charset="0"/>
                <a:cs typeface="Times New Roman" pitchFamily="18" charset="0"/>
              </a:rPr>
              <a:t>Muitos protozoários da água doce realizam osmose para remover o excesso de água e também para ajustar a concentração. Esta água suplementar provém dos alimentos. A osmorregulação é feita por um sistema de organelos que bombeia água e iões.</a:t>
            </a:r>
            <a:endParaRPr lang="pt-BR" sz="2000" dirty="0" smtClean="0">
              <a:cs typeface="Arial" pitchFamily="34" charset="0"/>
            </a:endParaRPr>
          </a:p>
        </p:txBody>
      </p:sp>
      <p:pic>
        <p:nvPicPr>
          <p:cNvPr id="19458" name="Picture 2" descr="http://static.photaki.com/Algas-vermelhas-637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996952"/>
            <a:ext cx="2016224" cy="15054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460" name="Picture 4" descr="http://www.mundovestibular.com.br/content_images/1/Biologia/01/protis3.gif"/>
          <p:cNvPicPr>
            <a:picLocks noChangeAspect="1" noChangeArrowheads="1"/>
          </p:cNvPicPr>
          <p:nvPr/>
        </p:nvPicPr>
        <p:blipFill>
          <a:blip r:embed="rId3" cstate="print"/>
          <a:srcRect r="37001" b="5971"/>
          <a:stretch>
            <a:fillRect/>
          </a:stretch>
        </p:blipFill>
        <p:spPr bwMode="auto">
          <a:xfrm>
            <a:off x="6012160" y="2708920"/>
            <a:ext cx="2304256" cy="2304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CaixaDeTexto 7"/>
          <p:cNvSpPr txBox="1"/>
          <p:nvPr/>
        </p:nvSpPr>
        <p:spPr>
          <a:xfrm>
            <a:off x="899592" y="4509120"/>
            <a:ext cx="18722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400" dirty="0" smtClean="0"/>
              <a:t>Algas vermelhas</a:t>
            </a:r>
            <a:endParaRPr lang="pt-PT" sz="1400" dirty="0"/>
          </a:p>
        </p:txBody>
      </p:sp>
      <p:pic>
        <p:nvPicPr>
          <p:cNvPr id="19462" name="Picture 6" descr="http://profile.ak.fbcdn.net/hprofile-ak-snc4/41576_168566685659_4598726_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2996952"/>
            <a:ext cx="2144918" cy="15121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CaixaDeTexto 10"/>
          <p:cNvSpPr txBox="1"/>
          <p:nvPr/>
        </p:nvSpPr>
        <p:spPr>
          <a:xfrm>
            <a:off x="3491880" y="4489375"/>
            <a:ext cx="1944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400" dirty="0" err="1" smtClean="0"/>
              <a:t>Mixomicetes</a:t>
            </a:r>
            <a:endParaRPr lang="pt-PT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8229600" cy="1143000"/>
          </a:xfrm>
        </p:spPr>
        <p:txBody>
          <a:bodyPr/>
          <a:lstStyle/>
          <a:p>
            <a:r>
              <a:rPr lang="pt-PT" sz="4400" b="1" dirty="0" smtClean="0">
                <a:solidFill>
                  <a:srgbClr val="009999"/>
                </a:solidFill>
                <a:latin typeface="Blackadder ITC" pitchFamily="82" charset="0"/>
              </a:rPr>
              <a:t>Reino </a:t>
            </a:r>
            <a:r>
              <a:rPr lang="pt-PT" sz="4400" b="1" dirty="0" err="1" smtClean="0">
                <a:solidFill>
                  <a:srgbClr val="009999"/>
                </a:solidFill>
                <a:latin typeface="Blackadder ITC" pitchFamily="82" charset="0"/>
              </a:rPr>
              <a:t>Fungi</a:t>
            </a:r>
            <a:endParaRPr lang="pt-PT" dirty="0">
              <a:solidFill>
                <a:schemeClr val="tx1"/>
              </a:solidFill>
              <a:effectLst/>
              <a:latin typeface="Blackadder ITC" pitchFamily="82" charset="0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683568" y="1628800"/>
            <a:ext cx="374441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A nutrição neste reino entra através de absorção de moléculas orgânicas simples, que são geradas por digestão extracelular realizada pelo próprio fungo, lançando para o meio exterior enzimas digestivas, que alteram as moléculas orgânicas complexas em moléculas menores, e então assim são absorvidas. </a:t>
            </a:r>
            <a:endParaRPr kumimoji="0" lang="pt-PT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484784"/>
            <a:ext cx="3636950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aixaDeTexto 5"/>
          <p:cNvSpPr txBox="1"/>
          <p:nvPr/>
        </p:nvSpPr>
        <p:spPr>
          <a:xfrm>
            <a:off x="8028384" y="4941168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Micélio</a:t>
            </a:r>
            <a:endParaRPr lang="pt-PT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ângulo 2"/>
          <p:cNvSpPr/>
          <p:nvPr/>
        </p:nvSpPr>
        <p:spPr>
          <a:xfrm>
            <a:off x="1187624" y="188640"/>
            <a:ext cx="438774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6600" b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lackadder ITC" pitchFamily="82" charset="0"/>
              </a:rPr>
              <a:t>Reino </a:t>
            </a:r>
            <a:r>
              <a:rPr lang="pt-PT" sz="6600" b="1" dirty="0" err="1" smtClean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lackadder ITC" pitchFamily="82" charset="0"/>
              </a:rPr>
              <a:t>Plantea</a:t>
            </a:r>
            <a:endParaRPr lang="pt-PT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22683" t="40836" r="41073" b="16536"/>
          <a:stretch>
            <a:fillRect/>
          </a:stretch>
        </p:blipFill>
        <p:spPr bwMode="auto">
          <a:xfrm>
            <a:off x="5436096" y="1772816"/>
            <a:ext cx="3419872" cy="3772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CaixaDeTexto 6"/>
          <p:cNvSpPr txBox="1"/>
          <p:nvPr/>
        </p:nvSpPr>
        <p:spPr>
          <a:xfrm>
            <a:off x="1187624" y="1484784"/>
            <a:ext cx="410445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dirty="0" smtClean="0"/>
              <a:t>As plantas possuem  dois vasos condutores: </a:t>
            </a:r>
          </a:p>
          <a:p>
            <a:endParaRPr lang="pt-PT" sz="2000" dirty="0" smtClean="0"/>
          </a:p>
          <a:p>
            <a:r>
              <a:rPr lang="pt-PT" sz="2000" dirty="0" err="1" smtClean="0"/>
              <a:t>Xilema</a:t>
            </a:r>
            <a:endParaRPr lang="pt-PT" sz="2000" dirty="0" smtClean="0"/>
          </a:p>
          <a:p>
            <a:pPr>
              <a:buFont typeface="Arial" pitchFamily="34" charset="0"/>
              <a:buChar char="•"/>
            </a:pPr>
            <a:r>
              <a:rPr lang="pt-PT" sz="2000" dirty="0" smtClean="0"/>
              <a:t> Elementos condutores(</a:t>
            </a:r>
            <a:r>
              <a:rPr lang="pt-PT" sz="2000" dirty="0" err="1" smtClean="0"/>
              <a:t>tracódes</a:t>
            </a:r>
            <a:r>
              <a:rPr lang="pt-PT" sz="2000" dirty="0" smtClean="0"/>
              <a:t> e elementos  de vaso),</a:t>
            </a:r>
          </a:p>
          <a:p>
            <a:pPr>
              <a:buFont typeface="Arial" pitchFamily="34" charset="0"/>
              <a:buChar char="•"/>
            </a:pPr>
            <a:r>
              <a:rPr lang="pt-PT" sz="2000" dirty="0" smtClean="0"/>
              <a:t> Fibras lenhosas,</a:t>
            </a:r>
          </a:p>
          <a:p>
            <a:pPr>
              <a:buFont typeface="Arial" pitchFamily="34" charset="0"/>
              <a:buChar char="•"/>
            </a:pPr>
            <a:r>
              <a:rPr lang="pt-PT" sz="2000" dirty="0" smtClean="0"/>
              <a:t> </a:t>
            </a:r>
            <a:r>
              <a:rPr lang="pt-PT" sz="2000" dirty="0" err="1" smtClean="0"/>
              <a:t>Parênquima</a:t>
            </a:r>
            <a:r>
              <a:rPr lang="pt-PT" sz="2000" dirty="0" smtClean="0"/>
              <a:t> lenhoso.</a:t>
            </a:r>
          </a:p>
          <a:p>
            <a:endParaRPr lang="pt-PT" sz="2000" dirty="0" smtClean="0"/>
          </a:p>
          <a:p>
            <a:r>
              <a:rPr lang="pt-PT" sz="2000" dirty="0" err="1" smtClean="0"/>
              <a:t>Floema</a:t>
            </a:r>
            <a:endParaRPr lang="pt-PT" sz="2000" dirty="0" smtClean="0"/>
          </a:p>
          <a:p>
            <a:pPr>
              <a:buFont typeface="Arial" pitchFamily="34" charset="0"/>
              <a:buChar char="•"/>
            </a:pPr>
            <a:r>
              <a:rPr lang="pt-PT" sz="2000" dirty="0" smtClean="0"/>
              <a:t> Células dos tubos crivosos,</a:t>
            </a:r>
          </a:p>
          <a:p>
            <a:pPr>
              <a:buFont typeface="Arial" pitchFamily="34" charset="0"/>
              <a:buChar char="•"/>
            </a:pPr>
            <a:r>
              <a:rPr lang="pt-PT" sz="2000" dirty="0" smtClean="0"/>
              <a:t> Células de companhia,</a:t>
            </a:r>
          </a:p>
          <a:p>
            <a:pPr>
              <a:buFont typeface="Arial" pitchFamily="34" charset="0"/>
              <a:buChar char="•"/>
            </a:pPr>
            <a:r>
              <a:rPr lang="pt-PT" sz="2000" dirty="0" smtClean="0"/>
              <a:t> Fibras,</a:t>
            </a:r>
          </a:p>
          <a:p>
            <a:pPr>
              <a:buFont typeface="Arial" pitchFamily="34" charset="0"/>
              <a:buChar char="•"/>
            </a:pPr>
            <a:r>
              <a:rPr lang="pt-PT" sz="2000" dirty="0" err="1" smtClean="0"/>
              <a:t>Parênquima</a:t>
            </a:r>
            <a:r>
              <a:rPr lang="pt-PT" sz="2000" dirty="0" smtClean="0"/>
              <a:t> </a:t>
            </a:r>
            <a:endParaRPr lang="pt-PT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ângulo 3"/>
          <p:cNvSpPr/>
          <p:nvPr/>
        </p:nvSpPr>
        <p:spPr>
          <a:xfrm>
            <a:off x="1187624" y="332656"/>
            <a:ext cx="687880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6600" b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lackadder ITC" pitchFamily="82" charset="0"/>
              </a:rPr>
              <a:t>Reino </a:t>
            </a:r>
            <a:r>
              <a:rPr lang="pt-PT" sz="6600" b="1" dirty="0" err="1" smtClean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lackadder ITC" pitchFamily="82" charset="0"/>
              </a:rPr>
              <a:t>Plantea</a:t>
            </a:r>
            <a:r>
              <a:rPr lang="pt-PT" sz="6600" b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lackadder ITC" pitchFamily="82" charset="0"/>
              </a:rPr>
              <a:t> </a:t>
            </a:r>
            <a:r>
              <a:rPr lang="pt-PT" sz="4000" b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lackadder ITC" pitchFamily="82" charset="0"/>
              </a:rPr>
              <a:t>(continuação)</a:t>
            </a:r>
            <a:endParaRPr lang="pt-PT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17490" t="47378" r="55219" b="21797"/>
          <a:stretch>
            <a:fillRect/>
          </a:stretch>
        </p:blipFill>
        <p:spPr bwMode="auto">
          <a:xfrm>
            <a:off x="5364088" y="1412776"/>
            <a:ext cx="2312257" cy="2190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CaixaDeTexto 5"/>
          <p:cNvSpPr txBox="1"/>
          <p:nvPr/>
        </p:nvSpPr>
        <p:spPr>
          <a:xfrm>
            <a:off x="1259632" y="1484784"/>
            <a:ext cx="37444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dirty="0" smtClean="0"/>
              <a:t>Absorção radicular  é constituída por  3 processos:</a:t>
            </a:r>
          </a:p>
          <a:p>
            <a:endParaRPr lang="pt-PT" sz="2000" dirty="0" smtClean="0"/>
          </a:p>
          <a:p>
            <a:pPr>
              <a:buFont typeface="Arial" pitchFamily="34" charset="0"/>
              <a:buChar char="•"/>
            </a:pPr>
            <a:r>
              <a:rPr lang="pt-PT" sz="2000" dirty="0" smtClean="0"/>
              <a:t> Osmose</a:t>
            </a:r>
          </a:p>
          <a:p>
            <a:pPr>
              <a:buFont typeface="Arial" pitchFamily="34" charset="0"/>
              <a:buChar char="•"/>
            </a:pPr>
            <a:r>
              <a:rPr lang="pt-PT" sz="2000" dirty="0" smtClean="0"/>
              <a:t> Difusão simples</a:t>
            </a:r>
          </a:p>
          <a:p>
            <a:pPr>
              <a:buFont typeface="Arial" pitchFamily="34" charset="0"/>
              <a:buChar char="•"/>
            </a:pPr>
            <a:r>
              <a:rPr lang="pt-PT" sz="2000" dirty="0" smtClean="0"/>
              <a:t> Transporte activo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1331640" y="3789040"/>
            <a:ext cx="5184576" cy="369332"/>
          </a:xfrm>
          <a:prstGeom prst="rect">
            <a:avLst/>
          </a:prstGeom>
          <a:noFill/>
          <a:ln w="38100">
            <a:solidFill>
              <a:srgbClr val="009999"/>
            </a:solidFill>
          </a:ln>
        </p:spPr>
        <p:txBody>
          <a:bodyPr wrap="square" rtlCol="0">
            <a:spAutoFit/>
          </a:bodyPr>
          <a:lstStyle/>
          <a:p>
            <a:r>
              <a:rPr lang="pt-PT" dirty="0" smtClean="0"/>
              <a:t>Transporte no </a:t>
            </a:r>
            <a:r>
              <a:rPr lang="pt-PT" dirty="0" err="1" smtClean="0"/>
              <a:t>Xilema</a:t>
            </a:r>
            <a:r>
              <a:rPr lang="pt-PT" dirty="0" smtClean="0"/>
              <a:t> , Hipótese da pressão radicular</a:t>
            </a:r>
            <a:endParaRPr lang="pt-PT" dirty="0"/>
          </a:p>
        </p:txBody>
      </p:sp>
      <p:sp>
        <p:nvSpPr>
          <p:cNvPr id="9" name="CaixaDeTexto 8"/>
          <p:cNvSpPr txBox="1"/>
          <p:nvPr/>
        </p:nvSpPr>
        <p:spPr>
          <a:xfrm>
            <a:off x="1331640" y="4365104"/>
            <a:ext cx="72728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dirty="0" smtClean="0"/>
              <a:t>A manutenção de um gradiente de concentração de soluto entre o solo e a raiz provoca uma pressão </a:t>
            </a:r>
            <a:r>
              <a:rPr lang="pt-PT" sz="2000" dirty="0" err="1" smtClean="0"/>
              <a:t>osmótica</a:t>
            </a:r>
            <a:r>
              <a:rPr lang="pt-PT" sz="2000" dirty="0" smtClean="0"/>
              <a:t> que força a água a entrar na raiz.</a:t>
            </a:r>
          </a:p>
          <a:p>
            <a:endParaRPr lang="pt-PT" sz="2000" dirty="0" smtClean="0"/>
          </a:p>
          <a:p>
            <a:r>
              <a:rPr lang="pt-PT" sz="2000" dirty="0" smtClean="0"/>
              <a:t>Acumulação de água nestes tecidos provoca uma pressão que a vai forçar a subir no </a:t>
            </a:r>
            <a:r>
              <a:rPr lang="pt-PT" sz="2000" dirty="0" err="1" smtClean="0"/>
              <a:t>xilema</a:t>
            </a:r>
            <a:r>
              <a:rPr lang="pt-PT" sz="2000" dirty="0" smtClean="0"/>
              <a:t>.</a:t>
            </a:r>
            <a:endParaRPr lang="pt-PT" sz="20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ício">
  <a:themeElements>
    <a:clrScheme name="Módulo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Solstício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íci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725</TotalTime>
  <Words>822</Words>
  <Application>Microsoft Office PowerPoint</Application>
  <PresentationFormat>Apresentação no Ecrã (4:3)</PresentationFormat>
  <Paragraphs>93</Paragraphs>
  <Slides>15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15</vt:i4>
      </vt:variant>
    </vt:vector>
  </HeadingPairs>
  <TitlesOfParts>
    <vt:vector size="16" baseType="lpstr">
      <vt:lpstr>Solstício</vt:lpstr>
      <vt:lpstr>Como é que a matéria chega às células?</vt:lpstr>
      <vt:lpstr>Índice </vt:lpstr>
      <vt:lpstr>Diapositivo 3</vt:lpstr>
      <vt:lpstr>Reino Monera</vt:lpstr>
      <vt:lpstr>Reino Protista</vt:lpstr>
      <vt:lpstr>Reino Protista (continuação)</vt:lpstr>
      <vt:lpstr>Reino Fungi</vt:lpstr>
      <vt:lpstr>Diapositivo 8</vt:lpstr>
      <vt:lpstr>Diapositivo 9</vt:lpstr>
      <vt:lpstr>Reino Plantea (continuação) </vt:lpstr>
      <vt:lpstr>Reino Plantea (continuação) </vt:lpstr>
      <vt:lpstr>Reino Animalia</vt:lpstr>
      <vt:lpstr>Reino Animalia (continuação)</vt:lpstr>
      <vt:lpstr>Conclusão</vt:lpstr>
      <vt:lpstr>Netgrafia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Como é que a matéria chega às células?</dc:title>
  <dc:creator>Aluno</dc:creator>
  <cp:lastModifiedBy>TMN</cp:lastModifiedBy>
  <cp:revision>8</cp:revision>
  <dcterms:created xsi:type="dcterms:W3CDTF">2011-04-27T09:33:31Z</dcterms:created>
  <dcterms:modified xsi:type="dcterms:W3CDTF">2011-05-11T01:09:13Z</dcterms:modified>
</cp:coreProperties>
</file>