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56" r:id="rId2"/>
    <p:sldId id="262" r:id="rId3"/>
    <p:sldId id="257" r:id="rId4"/>
    <p:sldId id="269" r:id="rId5"/>
    <p:sldId id="271" r:id="rId6"/>
    <p:sldId id="272" r:id="rId7"/>
    <p:sldId id="273" r:id="rId8"/>
    <p:sldId id="278" r:id="rId9"/>
    <p:sldId id="279" r:id="rId10"/>
    <p:sldId id="274" r:id="rId11"/>
    <p:sldId id="275" r:id="rId12"/>
    <p:sldId id="276" r:id="rId13"/>
    <p:sldId id="281" r:id="rId14"/>
    <p:sldId id="282" r:id="rId15"/>
    <p:sldId id="283" r:id="rId16"/>
    <p:sldId id="284" r:id="rId17"/>
    <p:sldId id="285" r:id="rId18"/>
    <p:sldId id="267" r:id="rId19"/>
    <p:sldId id="277" r:id="rId2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70" d="100"/>
          <a:sy n="70" d="100"/>
        </p:scale>
        <p:origin x="-117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5133A-FBF5-489C-BB2B-77301D1C8E42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09094-BCF7-492F-8621-BECDBE76E9C6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xmlns="" val="4186107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09094-BCF7-492F-8621-BECDBE76E9C6}" type="slidenum">
              <a:rPr lang="pt-PT" smtClean="0"/>
              <a:pPr/>
              <a:t>3</a:t>
            </a:fld>
            <a:endParaRPr lang="pt-PT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B09094-BCF7-492F-8621-BECDBE76E9C6}" type="slidenum">
              <a:rPr lang="pt-PT" smtClean="0"/>
              <a:pPr/>
              <a:t>17</a:t>
            </a:fld>
            <a:endParaRPr lang="pt-PT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pt-PT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pt-PT" smtClean="0"/>
              <a:t>Clique para editar o estilo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dirty="0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pt-P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smtClean="0"/>
              <a:t>Clique para editar o estilo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F746B246-E059-4D9F-9953-CFC65D415D58}" type="datetimeFigureOut">
              <a:rPr lang="pt-PT" smtClean="0"/>
              <a:pPr/>
              <a:t>02-10-2011</a:t>
            </a:fld>
            <a:endParaRPr lang="pt-PT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E2829-61C4-4362-A0D4-844D1D4E15B1}" type="slidenum">
              <a:rPr lang="pt-PT" smtClean="0"/>
              <a:pPr/>
              <a:t>‹nº›</a:t>
            </a:fld>
            <a:endParaRPr lang="pt-PT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risvit/osmorregulao-1486847" TargetMode="External"/><Relationship Id="rId2" Type="http://schemas.openxmlformats.org/officeDocument/2006/relationships/hyperlink" Target="http://soniafranco.webnode.com/news/osmorregula%C3%A7%C3%A3o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biologiahumana11eminfias.blogspot.com/2011/01/osmorregulacao.html" TargetMode="External"/><Relationship Id="rId4" Type="http://schemas.openxmlformats.org/officeDocument/2006/relationships/hyperlink" Target="http://www.sobiologia.com.br/conteudos/FisiologiaAnimal/excrecao2.ph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9756" y="44624"/>
            <a:ext cx="8964488" cy="2592288"/>
          </a:xfrm>
        </p:spPr>
        <p:txBody>
          <a:bodyPr>
            <a:noAutofit/>
          </a:bodyPr>
          <a:lstStyle/>
          <a:p>
            <a:pPr algn="ctr"/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Face </a:t>
            </a:r>
            <a:r>
              <a:rPr lang="pt-PT" sz="3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às variações do meio externo, de </a:t>
            </a:r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que </a:t>
            </a:r>
            <a:r>
              <a:rPr lang="pt-PT" sz="3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modo é que os seres vivos podem </a:t>
            </a:r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manter </a:t>
            </a:r>
            <a:r>
              <a:rPr lang="pt-PT" sz="3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em equilíbrio </a:t>
            </a:r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o </a:t>
            </a:r>
            <a:r>
              <a:rPr lang="pt-PT" sz="3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seu </a:t>
            </a:r>
            <a:r>
              <a:rPr lang="pt-PT" sz="3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meio interno?</a:t>
            </a:r>
            <a:endParaRPr lang="pt-PT" sz="3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159624" y="5157192"/>
            <a:ext cx="2984376" cy="1700808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Trabalho realizado por:</a:t>
            </a:r>
          </a:p>
          <a:p>
            <a:pPr algn="r"/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Ana Serra, nº 1</a:t>
            </a:r>
          </a:p>
          <a:p>
            <a:pPr algn="r"/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Eliana Lourenço, nº 8</a:t>
            </a:r>
          </a:p>
          <a:p>
            <a:pPr algn="r"/>
            <a:r>
              <a:rPr lang="pt-PT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Patrícia Duarte, nº 20 </a:t>
            </a:r>
            <a:endParaRPr lang="pt-PT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824" b="97059" l="8824" r="89706">
                        <a14:foregroundMark x1="33824" y1="80882" x2="33824" y2="89706"/>
                        <a14:foregroundMark x1="67647" y1="88235" x2="77941" y2="80882"/>
                        <a14:foregroundMark x1="23529" y1="86765" x2="14706" y2="85294"/>
                        <a14:foregroundMark x1="44118" y1="97059" x2="55882" y2="94118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70348"/>
            <a:ext cx="504056" cy="5040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11560" y="6444044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Escola Secundária de S. João da Talha</a:t>
            </a:r>
            <a:endParaRPr lang="pt-PT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Osmorregulação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28592"/>
          </a:xfrm>
        </p:spPr>
        <p:txBody>
          <a:bodyPr>
            <a:normAutofit/>
          </a:bodyPr>
          <a:lstStyle/>
          <a:p>
            <a:pPr algn="just"/>
            <a:r>
              <a:rPr lang="pt-PT" sz="2000" dirty="0" smtClean="0"/>
              <a:t> 	A reposição de substâncias essenciais para a actividade metabólica e excreção de produtos produzidos pelo metabolismo celular e que comprometem a sobrevivência das células dum organismo, é realizada através da osmorregulação. Esse controlo da composição de fluidos internos é feito de formas distintas, variando consoante o meio em que se encontram.</a:t>
            </a:r>
          </a:p>
          <a:p>
            <a:pPr algn="just">
              <a:buNone/>
            </a:pPr>
            <a:endParaRPr lang="pt-PT" sz="2000" dirty="0" smtClean="0"/>
          </a:p>
          <a:p>
            <a:pPr algn="just"/>
            <a:r>
              <a:rPr lang="pt-PT" sz="2000" dirty="0" smtClean="0"/>
              <a:t> 	Existem animais, os </a:t>
            </a:r>
            <a:r>
              <a:rPr lang="pt-PT" sz="2000" u="sng" dirty="0" smtClean="0"/>
              <a:t>osmoconformantes</a:t>
            </a:r>
            <a:r>
              <a:rPr lang="pt-PT" sz="2000" dirty="0" smtClean="0"/>
              <a:t>, que não têm capacidade de regular a concentração dos sais dos seus fluidos, variando assim a concentração de acordo com a concentração do meio. Mas também existem animais, capazes de regular a sua concentração de sais dos seus fluidos corporais, designando-se </a:t>
            </a:r>
            <a:r>
              <a:rPr lang="pt-PT" sz="2000" u="sng" dirty="0" smtClean="0"/>
              <a:t>osmorreguladores</a:t>
            </a:r>
            <a:r>
              <a:rPr lang="pt-PT" sz="2000" dirty="0" smtClean="0"/>
              <a:t>.</a:t>
            </a:r>
            <a:endParaRPr lang="pt-PT" sz="2000" dirty="0"/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17087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0" y="-27384"/>
            <a:ext cx="8988881" cy="931159"/>
          </a:xfrm>
        </p:spPr>
        <p:txBody>
          <a:bodyPr>
            <a:normAutofit fontScale="90000"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Osmorregulação em Meios Aquáticos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4968552"/>
          </a:xfrm>
        </p:spPr>
        <p:txBody>
          <a:bodyPr>
            <a:normAutofit/>
          </a:bodyPr>
          <a:lstStyle/>
          <a:p>
            <a:pPr algn="just"/>
            <a:r>
              <a:rPr lang="pt-PT" sz="2200" dirty="0" smtClean="0"/>
              <a:t> 	Os peixes necessitaram desenvolver mecanismos de osmorregulação, para sobreviver quer em água salgada (sendo o seu meio interno hipotónico), quer em água doce (sendo o seu meio interno hipertónico).</a:t>
            </a:r>
          </a:p>
          <a:p>
            <a:pPr>
              <a:buNone/>
            </a:pPr>
            <a:endParaRPr lang="pt-PT" sz="2000" dirty="0" smtClean="0"/>
          </a:p>
          <a:p>
            <a:r>
              <a:rPr lang="pt-PT" sz="2000" b="1" dirty="0" smtClean="0"/>
              <a:t>        - Peixes de água do mar;</a:t>
            </a:r>
            <a:r>
              <a:rPr lang="pt-PT" sz="2000" dirty="0" smtClean="0"/>
              <a:t>  </a:t>
            </a:r>
          </a:p>
          <a:p>
            <a:endParaRPr lang="pt-PT" sz="2000" dirty="0" smtClean="0"/>
          </a:p>
          <a:p>
            <a:endParaRPr lang="pt-PT" sz="2000" dirty="0" smtClean="0"/>
          </a:p>
          <a:p>
            <a:r>
              <a:rPr lang="pt-PT" sz="2000" b="1" dirty="0" smtClean="0"/>
              <a:t>        - Peixes de água doce. </a:t>
            </a:r>
          </a:p>
          <a:p>
            <a:endParaRPr lang="pt-PT" sz="2000" b="1" dirty="0" smtClean="0"/>
          </a:p>
          <a:p>
            <a:pPr>
              <a:buNone/>
            </a:pPr>
            <a:endParaRPr lang="pt-PT" sz="2000" b="1" dirty="0" smtClean="0"/>
          </a:p>
          <a:p>
            <a:endParaRPr lang="pt-PT" sz="2000" dirty="0"/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266" name="Picture 2" descr="http://sanfins.web.simplesnet.pt/images/truta%5B1%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365104"/>
            <a:ext cx="3024336" cy="20027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11268" name="Picture 4" descr="http://4.bp.blogspot.com/-I3oYcFVUewg/Th2cGJnmlsI/AAAAAAAAAoE/5D9274L7mT8/s1600/corvina_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8322" y="2924945"/>
            <a:ext cx="3182609" cy="18722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Rectângulo 6"/>
          <p:cNvSpPr/>
          <p:nvPr/>
        </p:nvSpPr>
        <p:spPr>
          <a:xfrm>
            <a:off x="7668344" y="2924944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 smtClean="0"/>
              <a:t>Corvina</a:t>
            </a:r>
            <a:endParaRPr lang="pt-PT" b="1" dirty="0"/>
          </a:p>
        </p:txBody>
      </p:sp>
      <p:sp>
        <p:nvSpPr>
          <p:cNvPr id="8" name="Rectângulo 7"/>
          <p:cNvSpPr/>
          <p:nvPr/>
        </p:nvSpPr>
        <p:spPr>
          <a:xfrm>
            <a:off x="4427984" y="4427820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b="1" dirty="0" smtClean="0"/>
              <a:t>Truta</a:t>
            </a:r>
            <a:endParaRPr lang="pt-PT" b="1" dirty="0"/>
          </a:p>
        </p:txBody>
      </p:sp>
    </p:spTree>
    <p:extLst>
      <p:ext uri="{BB962C8B-B14F-4D97-AF65-F5344CB8AC3E}">
        <p14:creationId xmlns:p14="http://schemas.microsoft.com/office/powerpoint/2010/main" xmlns="" val="317087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 fontScale="90000"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Osmorregulação em Meios Terrestres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5184576"/>
          </a:xfrm>
        </p:spPr>
        <p:txBody>
          <a:bodyPr/>
          <a:lstStyle/>
          <a:p>
            <a:pPr algn="just"/>
            <a:r>
              <a:rPr lang="pt-PT" sz="2200" dirty="0" smtClean="0"/>
              <a:t>Nos animais terrestres, o principal problema a combater é a perda de água por evaporação.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Os mecanismos de osmorregulação nos animais terrestres têm, então, como principal objectivo conservar a água.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Em qualquer sistema excretor, a eliminação dos resíduos e a osmorregulação são asseguradas por 3 processos fundamentais: </a:t>
            </a:r>
            <a:r>
              <a:rPr lang="pt-PT" sz="2200" u="sng" dirty="0" smtClean="0"/>
              <a:t>filtração, reabsorção e secreção.</a:t>
            </a:r>
            <a:endParaRPr lang="pt-PT" sz="2200" dirty="0" smtClean="0"/>
          </a:p>
          <a:p>
            <a:endParaRPr lang="pt-PT" dirty="0"/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240066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Minhoca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692696"/>
            <a:ext cx="8352928" cy="5184576"/>
          </a:xfrm>
        </p:spPr>
        <p:txBody>
          <a:bodyPr/>
          <a:lstStyle/>
          <a:p>
            <a:pPr algn="just"/>
            <a:r>
              <a:rPr lang="pt-PT" sz="2200" dirty="0" smtClean="0"/>
              <a:t>O sistema excretor da minhoca contém um par de </a:t>
            </a:r>
            <a:r>
              <a:rPr lang="pt-PT" sz="2200" u="sng" dirty="0" smtClean="0"/>
              <a:t>nefrídeos</a:t>
            </a:r>
            <a:r>
              <a:rPr lang="pt-PT" sz="2200" dirty="0" smtClean="0"/>
              <a:t> em cada segmento do seu corpo, que têm como função a filtração da água e sais minerais. Os nefrídeos recolhem o fluido corporal do segmento anterior e à medida que o fluido se vai deslocando, dá-se a reabsorção de algumas substâncias.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A urina destes animais é bastante diluída, verificando-se perdas de água significativas. Para compensar essa perda, há uma grande entrada de água no corpo da minhoca através da pele, por osmose.</a:t>
            </a:r>
          </a:p>
          <a:p>
            <a:pPr algn="just"/>
            <a:endParaRPr lang="pt-PT" dirty="0"/>
          </a:p>
        </p:txBody>
      </p:sp>
      <p:sp>
        <p:nvSpPr>
          <p:cNvPr id="6" name="Botão de acção: avançar ou seguinte 5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8194" name="Picture 2" descr="http://2.bp.blogspot.com/_Dw0tHddWMAw/THiMlwvoHnI/AAAAAAAAARo/zkvPSjQVlgQ/s1600/worm-nightcrawl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941168"/>
            <a:ext cx="2199184" cy="17339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Insectos e Aranhas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980728"/>
            <a:ext cx="8352928" cy="5184576"/>
          </a:xfrm>
        </p:spPr>
        <p:txBody>
          <a:bodyPr/>
          <a:lstStyle/>
          <a:p>
            <a:pPr algn="just"/>
            <a:r>
              <a:rPr lang="pt-PT" sz="2400" dirty="0" smtClean="0"/>
              <a:t>O sistema excretor dos insectos e das aranhas é constituído por túbulos de Malpighi.</a:t>
            </a:r>
          </a:p>
          <a:p>
            <a:pPr algn="just"/>
            <a:endParaRPr lang="pt-PT" sz="2400" dirty="0" smtClean="0"/>
          </a:p>
          <a:p>
            <a:pPr algn="just"/>
            <a:r>
              <a:rPr lang="pt-PT" sz="2400" dirty="0" smtClean="0"/>
              <a:t>Os túbulos de Malpighi absorvem substâncias da hemolinfa, lançando-as no intestino, onde se misturam com as fezes.</a:t>
            </a:r>
          </a:p>
          <a:p>
            <a:pPr algn="just"/>
            <a:endParaRPr lang="pt-PT" sz="2400" dirty="0" smtClean="0"/>
          </a:p>
          <a:p>
            <a:pPr algn="just"/>
            <a:r>
              <a:rPr lang="pt-PT" sz="2400" dirty="0" smtClean="0"/>
              <a:t>Água e alguns sais minerais são reabsorvidos pelas glândulas do recto, libertando-se para o exterior os produtos de excreção.</a:t>
            </a:r>
            <a:endParaRPr lang="pt-PT" sz="2400" dirty="0"/>
          </a:p>
        </p:txBody>
      </p:sp>
      <p:sp>
        <p:nvSpPr>
          <p:cNvPr id="5" name="Botão de acção: avançar ou seguinte 4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7170" name="Picture 2" descr="http://www.portalsaofrancisco.com.br/alfa/filo-artropodes/imagens/gafan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93464">
            <a:off x="723164" y="-60101"/>
            <a:ext cx="2510345" cy="16424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://probiokelinton.files.wordpress.com/2009/07/aranha-3166.jpg?w=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1753">
            <a:off x="5903531" y="5280340"/>
            <a:ext cx="1964852" cy="1473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CaixaDeTexto 6"/>
          <p:cNvSpPr txBox="1"/>
          <p:nvPr/>
        </p:nvSpPr>
        <p:spPr>
          <a:xfrm>
            <a:off x="1619672" y="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Gafanhoto</a:t>
            </a:r>
            <a:endParaRPr lang="pt-PT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7020272" y="630932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Arranha</a:t>
            </a:r>
            <a:endParaRPr lang="pt-P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Aves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idx="1"/>
          </p:nvPr>
        </p:nvSpPr>
        <p:spPr>
          <a:xfrm>
            <a:off x="539552" y="1673424"/>
            <a:ext cx="8352928" cy="5184576"/>
          </a:xfrm>
        </p:spPr>
        <p:txBody>
          <a:bodyPr>
            <a:normAutofit/>
          </a:bodyPr>
          <a:lstStyle/>
          <a:p>
            <a:pPr algn="just"/>
            <a:r>
              <a:rPr lang="pt-PT" sz="2200" dirty="0" smtClean="0"/>
              <a:t>As aves têm elevadas taxas metabólicas, devido à elevada quantidade de energia despendida no voo, o que leva a grandes perdas de água que são compensadas com a produção de urina hipertónica quando comparada aos fluidos internos.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 As aves marinhas ingerem água salgada juntamente com o seu alimento e, como os rins não suficientes para manter o equilíbrio interno, o excesso de sal é excretado através de glândulas nasais. </a:t>
            </a:r>
            <a:endParaRPr lang="pt-PT" sz="2200" dirty="0"/>
          </a:p>
        </p:txBody>
      </p:sp>
      <p:sp>
        <p:nvSpPr>
          <p:cNvPr id="6" name="Botão de acção: avançar ou seguinte 5">
            <a:hlinkClick r:id="" action="ppaction://hlinkshowjump?jump=nextslide" highlightClick="1"/>
          </p:cNvPr>
          <p:cNvSpPr/>
          <p:nvPr/>
        </p:nvSpPr>
        <p:spPr>
          <a:xfrm>
            <a:off x="8640960" y="6453336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6146" name="Picture 2" descr="http://4.bp.blogspot.com/_DQIstygI85Y/SwLVW7SsyfI/AAAAAAAAAAc/4Wt2rko7B_A/s1600/av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45608">
            <a:off x="1699142" y="19713"/>
            <a:ext cx="2341845" cy="26003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Mamíferos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Marcador de Posição de Conteúdo 2"/>
          <p:cNvSpPr>
            <a:spLocks noGrp="1"/>
          </p:cNvSpPr>
          <p:nvPr>
            <p:ph idx="1"/>
          </p:nvPr>
        </p:nvSpPr>
        <p:spPr>
          <a:xfrm>
            <a:off x="179512" y="1124744"/>
            <a:ext cx="8964488" cy="5733256"/>
          </a:xfrm>
        </p:spPr>
        <p:txBody>
          <a:bodyPr>
            <a:normAutofit lnSpcReduction="10000"/>
          </a:bodyPr>
          <a:lstStyle/>
          <a:p>
            <a:pPr algn="just"/>
            <a:r>
              <a:rPr lang="pt-PT" sz="2200" dirty="0" smtClean="0"/>
              <a:t> 	No Homem, assim como nos restantes mamíferos, o sistema urinário é constituído por um par de rins, por um par de ureteres, pela bexiga e pela uretra, sendo o processo de excreção, realizado pelos rins, envolve três fenómenos:</a:t>
            </a:r>
          </a:p>
          <a:p>
            <a:pPr algn="just"/>
            <a:r>
              <a:rPr lang="pt-PT" sz="2200" dirty="0" smtClean="0"/>
              <a:t>- </a:t>
            </a:r>
            <a:r>
              <a:rPr lang="pt-PT" sz="2200" b="1" dirty="0" smtClean="0"/>
              <a:t>Filtração</a:t>
            </a:r>
            <a:endParaRPr lang="pt-PT" sz="2200" dirty="0" smtClean="0"/>
          </a:p>
          <a:p>
            <a:pPr algn="just"/>
            <a:r>
              <a:rPr lang="pt-PT" sz="2200" dirty="0" smtClean="0"/>
              <a:t>-</a:t>
            </a:r>
            <a:r>
              <a:rPr lang="pt-PT" sz="2200" b="1" dirty="0" smtClean="0"/>
              <a:t>Reabsorção</a:t>
            </a:r>
            <a:endParaRPr lang="pt-PT" sz="2200" dirty="0" smtClean="0"/>
          </a:p>
          <a:p>
            <a:pPr algn="just"/>
            <a:r>
              <a:rPr lang="pt-PT" sz="2200" dirty="0" smtClean="0"/>
              <a:t>- </a:t>
            </a:r>
            <a:r>
              <a:rPr lang="pt-PT" sz="2200" b="1" dirty="0" err="1" smtClean="0"/>
              <a:t>Secreção</a:t>
            </a:r>
            <a:endParaRPr lang="pt-PT" sz="2200" b="1" dirty="0" smtClean="0"/>
          </a:p>
          <a:p>
            <a:pPr algn="just"/>
            <a:endParaRPr lang="pt-PT" sz="2200" b="1" dirty="0" smtClean="0"/>
          </a:p>
          <a:p>
            <a:pPr algn="just"/>
            <a:endParaRPr lang="pt-PT" sz="2200" b="1" dirty="0" smtClean="0"/>
          </a:p>
          <a:p>
            <a:pPr algn="just">
              <a:buNone/>
            </a:pPr>
            <a:endParaRPr lang="pt-PT" sz="2200" dirty="0" smtClean="0"/>
          </a:p>
          <a:p>
            <a:pPr algn="just"/>
            <a:r>
              <a:rPr lang="pt-PT" sz="2200" dirty="0" smtClean="0"/>
              <a:t>A quantidade de água reabsorvida e a concentração final da urina depende da permeabilidade das paredes do tubo </a:t>
            </a:r>
            <a:r>
              <a:rPr lang="pt-PT" sz="2200" dirty="0" err="1" smtClean="0"/>
              <a:t>distal</a:t>
            </a:r>
            <a:r>
              <a:rPr lang="pt-PT" sz="2200" dirty="0" smtClean="0"/>
              <a:t> e do tudo colector, sendo essa permeabilidade controlada por hormona </a:t>
            </a:r>
            <a:r>
              <a:rPr lang="pt-PT" sz="2200" dirty="0" err="1" smtClean="0"/>
              <a:t>antidiurética</a:t>
            </a:r>
            <a:r>
              <a:rPr lang="pt-PT" sz="2200" dirty="0" smtClean="0"/>
              <a:t> [ADH], que é libertada pela hipófise.</a:t>
            </a:r>
          </a:p>
          <a:p>
            <a:pPr algn="just"/>
            <a:endParaRPr lang="pt-PT" sz="2200" dirty="0"/>
          </a:p>
        </p:txBody>
      </p:sp>
      <p:sp>
        <p:nvSpPr>
          <p:cNvPr id="6" name="Botão de acção: avançar ou seguinte 5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5124" name="Picture 4" descr="http://www.studentsoftheworld.info/sites/animales/img/911_pan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36367">
            <a:off x="4205184" y="2270744"/>
            <a:ext cx="2058854" cy="258676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126" name="Picture 6" descr="http://www.informationbrazil.com.br/areas/curio/images/canguru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35686">
            <a:off x="6287443" y="2353897"/>
            <a:ext cx="2090073" cy="247721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CaixaDeTexto 6"/>
          <p:cNvSpPr txBox="1"/>
          <p:nvPr/>
        </p:nvSpPr>
        <p:spPr>
          <a:xfrm>
            <a:off x="4427984" y="220486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Panda</a:t>
            </a:r>
            <a:endParaRPr lang="pt-PT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7164288" y="2348880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smtClean="0"/>
              <a:t>Canguru</a:t>
            </a:r>
            <a:endParaRPr lang="pt-P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Mamíferos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6856" y="980728"/>
            <a:ext cx="8229600" cy="5534075"/>
          </a:xfrm>
        </p:spPr>
        <p:txBody>
          <a:bodyPr>
            <a:normAutofit/>
          </a:bodyPr>
          <a:lstStyle/>
          <a:p>
            <a:pPr algn="just"/>
            <a:r>
              <a:rPr lang="pt-PT" sz="2200" dirty="0" smtClean="0"/>
              <a:t>Mecanismo de controlo da quantidade de água no organismo pela ADH, quando ocorre diminuição da quantidade de água no meio interno.</a:t>
            </a:r>
          </a:p>
          <a:p>
            <a:pPr algn="just"/>
            <a:endParaRPr lang="pt-PT" sz="2200" dirty="0" smtClean="0"/>
          </a:p>
          <a:p>
            <a:pPr algn="just"/>
            <a:endParaRPr lang="pt-PT" sz="2200" dirty="0" smtClean="0"/>
          </a:p>
          <a:p>
            <a:pPr algn="just"/>
            <a:endParaRPr lang="pt-PT" sz="2200" dirty="0" smtClean="0"/>
          </a:p>
          <a:p>
            <a:pPr algn="just">
              <a:buNone/>
            </a:pPr>
            <a:endParaRPr lang="pt-PT" sz="2200" dirty="0" smtClean="0"/>
          </a:p>
          <a:p>
            <a:pPr algn="just"/>
            <a:r>
              <a:rPr lang="pt-PT" sz="2200" dirty="0" smtClean="0"/>
              <a:t>Mecanismo de controlo da quantidade de água no organismo pela ADH, quando ocorre um aumento da quantidade de água no meio interno.</a:t>
            </a:r>
          </a:p>
          <a:p>
            <a:pPr algn="just">
              <a:buNone/>
            </a:pPr>
            <a:endParaRPr lang="pt-PT" dirty="0" smtClean="0"/>
          </a:p>
          <a:p>
            <a:pPr algn="just"/>
            <a:endParaRPr lang="pt-PT" dirty="0"/>
          </a:p>
        </p:txBody>
      </p:sp>
      <p:pic>
        <p:nvPicPr>
          <p:cNvPr id="5" name="Imagem 4" descr="1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71024" y="5013176"/>
            <a:ext cx="645813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1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2415" y="1988840"/>
            <a:ext cx="669674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Botão de acção: avançar ou seguinte 6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pt-PT" dirty="0" smtClean="0"/>
              <a:t> 	Os seres vivos interagem com o meio externo e, consoante as variações deste último, os seres vivos desenvolvem mecanismos de adaptação a estas variações, através dos estímulos que vão recebendo, de modo a equilibrar o seu meio interno. A esta capacidade que os seres vivos têm de manter um equilíbrio dinâmico do seu meio interno dá-se o nome de Homeostasia.</a:t>
            </a:r>
          </a:p>
          <a:p>
            <a:pPr algn="just">
              <a:buNone/>
            </a:pPr>
            <a:endParaRPr lang="pt-PT" dirty="0" smtClean="0"/>
          </a:p>
          <a:p>
            <a:pPr algn="just"/>
            <a:r>
              <a:rPr lang="pt-PT" dirty="0" smtClean="0"/>
              <a:t> 	Para manter este equilíbrio, cada ser vivo desenvolveu dois mecanismos de Homeostasia: Termorregulação, face à variação da temperatura, e a Osmorregulação, face à concentração de sais.</a:t>
            </a:r>
          </a:p>
          <a:p>
            <a:pPr algn="just"/>
            <a:endParaRPr lang="pt-PT" dirty="0" smtClean="0"/>
          </a:p>
          <a:p>
            <a:pPr algn="just"/>
            <a:r>
              <a:rPr lang="pt-PT" dirty="0" smtClean="0"/>
              <a:t> 	Através destes dois processos, o ser vivo consegue manter o equilíbrio do seu meio interno face às variações do meio externo.</a:t>
            </a:r>
          </a:p>
          <a:p>
            <a:pPr algn="just"/>
            <a:endParaRPr lang="pt-PT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0" y="0"/>
            <a:ext cx="9144000" cy="25922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Face às variações do meio externo, de </a:t>
            </a:r>
            <a:br>
              <a:rPr kumimoji="0" lang="pt-PT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pt-PT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que modo é que os seres vivos podem  manter em equilíbrio o seu meio interno?</a:t>
            </a:r>
            <a:br>
              <a:rPr kumimoji="0" lang="pt-PT" sz="44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pt-PT" sz="4400" b="1" i="0" u="none" strike="noStrike" kern="1200" cap="none" spc="0" normalizeH="0" baseline="0" noProof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Webgrafia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28592"/>
          </a:xfrm>
        </p:spPr>
        <p:txBody>
          <a:bodyPr/>
          <a:lstStyle/>
          <a:p>
            <a:r>
              <a:rPr lang="pt-PT" sz="2000" u="sng" dirty="0" smtClean="0">
                <a:hlinkClick r:id="rId2"/>
              </a:rPr>
              <a:t>http://soniafranco.webnode.com/news/osmorregula%C3%A7%C3%A3o/</a:t>
            </a:r>
            <a:endParaRPr lang="pt-PT" sz="2000" dirty="0" smtClean="0"/>
          </a:p>
          <a:p>
            <a:r>
              <a:rPr lang="pt-PT" sz="2000" u="sng" dirty="0" smtClean="0">
                <a:hlinkClick r:id="rId3"/>
              </a:rPr>
              <a:t>http://www.slideshare.net/crisvit/osmorregulao-1486847</a:t>
            </a:r>
            <a:endParaRPr lang="pt-PT" sz="2000" dirty="0" smtClean="0"/>
          </a:p>
          <a:p>
            <a:r>
              <a:rPr lang="pt-PT" sz="2000" u="sng" dirty="0" smtClean="0">
                <a:hlinkClick r:id="rId4"/>
              </a:rPr>
              <a:t>http://www.sobiologia.com.br/conteudos/FisiologiaAnimal/excrecao2.php</a:t>
            </a:r>
            <a:endParaRPr lang="pt-PT" sz="2000" dirty="0" smtClean="0"/>
          </a:p>
          <a:p>
            <a:r>
              <a:rPr lang="pt-PT" sz="2000" u="sng" dirty="0" smtClean="0">
                <a:hlinkClick r:id="rId5"/>
              </a:rPr>
              <a:t>http://biologiahumana11eminfias.blogspot.com/2011/01/</a:t>
            </a:r>
            <a:r>
              <a:rPr lang="pt-PT" sz="2000" u="sng" dirty="0" err="1" smtClean="0">
                <a:hlinkClick r:id="rId5"/>
              </a:rPr>
              <a:t>osmorregulacao.html</a:t>
            </a:r>
            <a:endParaRPr lang="pt-PT" sz="2000" u="sng" dirty="0" smtClean="0"/>
          </a:p>
          <a:p>
            <a:pPr>
              <a:buNone/>
            </a:pPr>
            <a:endParaRPr lang="pt-PT" sz="2000" u="sng" dirty="0" smtClean="0"/>
          </a:p>
          <a:p>
            <a:pPr>
              <a:buNone/>
            </a:pPr>
            <a:endParaRPr lang="pt-PT" sz="2000" u="sng" dirty="0" smtClean="0"/>
          </a:p>
          <a:p>
            <a:endParaRPr lang="pt-PT" sz="2000" dirty="0" smtClean="0"/>
          </a:p>
          <a:p>
            <a:endParaRPr lang="pt-PT" dirty="0"/>
          </a:p>
        </p:txBody>
      </p:sp>
      <p:sp>
        <p:nvSpPr>
          <p:cNvPr id="4" name="Rectângulo 3"/>
          <p:cNvSpPr/>
          <p:nvPr/>
        </p:nvSpPr>
        <p:spPr>
          <a:xfrm>
            <a:off x="611560" y="503698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pt-PT" sz="2400" dirty="0" smtClean="0"/>
              <a:t>Biologia 10</a:t>
            </a:r>
          </a:p>
          <a:p>
            <a:pPr>
              <a:buNone/>
            </a:pPr>
            <a:r>
              <a:rPr lang="pt-PT" sz="2400" i="1" dirty="0" smtClean="0"/>
              <a:t>Matias, Osório &amp; Martins, Pedro</a:t>
            </a:r>
            <a:endParaRPr lang="pt-PT" sz="2400" dirty="0" smtClean="0"/>
          </a:p>
          <a:p>
            <a:pPr>
              <a:buNone/>
            </a:pPr>
            <a:r>
              <a:rPr lang="pt-PT" sz="2400" b="1" dirty="0" smtClean="0"/>
              <a:t>Areal Editores</a:t>
            </a:r>
            <a:endParaRPr lang="pt-PT" sz="2400" dirty="0" smtClean="0"/>
          </a:p>
        </p:txBody>
      </p:sp>
      <p:sp>
        <p:nvSpPr>
          <p:cNvPr id="5" name="Rectângulo 4"/>
          <p:cNvSpPr/>
          <p:nvPr/>
        </p:nvSpPr>
        <p:spPr>
          <a:xfrm>
            <a:off x="5796136" y="4005064"/>
            <a:ext cx="317227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Bibliografia</a:t>
            </a:r>
          </a:p>
        </p:txBody>
      </p:sp>
    </p:spTree>
    <p:extLst>
      <p:ext uri="{BB962C8B-B14F-4D97-AF65-F5344CB8AC3E}">
        <p14:creationId xmlns:p14="http://schemas.microsoft.com/office/powerpoint/2010/main" xmlns="" val="1109887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0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3923928" y="116633"/>
            <a:ext cx="5064953" cy="936103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Índice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23528" y="1340768"/>
            <a:ext cx="8640960" cy="492514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pt-PT" sz="2400" dirty="0" smtClean="0"/>
              <a:t>Introdução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Mecanismos de Homeostasia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Termorregulação</a:t>
            </a:r>
          </a:p>
          <a:p>
            <a:pPr marL="906463" lvl="1" indent="-365125">
              <a:buFont typeface="Arial" pitchFamily="34" charset="0"/>
              <a:buChar char="•"/>
            </a:pPr>
            <a:r>
              <a:rPr lang="pt-PT" sz="2000" dirty="0" smtClean="0"/>
              <a:t>Classificação de Animais</a:t>
            </a:r>
          </a:p>
          <a:p>
            <a:pPr marL="906463" lvl="1" indent="-365125">
              <a:buFont typeface="Arial" pitchFamily="34" charset="0"/>
              <a:buChar char="•"/>
            </a:pPr>
            <a:r>
              <a:rPr lang="pt-PT" sz="2000" dirty="0" smtClean="0"/>
              <a:t>Comportamento dos Animais Endotérmicos</a:t>
            </a:r>
          </a:p>
          <a:p>
            <a:pPr marL="906463" lvl="1" indent="-365125">
              <a:buFont typeface="Arial" pitchFamily="34" charset="0"/>
              <a:buChar char="•"/>
            </a:pPr>
            <a:r>
              <a:rPr lang="pt-PT" sz="2000" dirty="0" smtClean="0"/>
              <a:t>Mecanismos da Termorregulação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Osmorregulação</a:t>
            </a:r>
          </a:p>
          <a:p>
            <a:pPr marL="906463" lvl="1" indent="-365125">
              <a:buFont typeface="Arial" pitchFamily="34" charset="0"/>
              <a:buChar char="•"/>
            </a:pPr>
            <a:r>
              <a:rPr lang="pt-PT" sz="2000" dirty="0" smtClean="0"/>
              <a:t>Osmorregulação em Meio Aquático</a:t>
            </a:r>
          </a:p>
          <a:p>
            <a:pPr marL="906463" lvl="1" indent="-365125">
              <a:buFont typeface="Arial" pitchFamily="34" charset="0"/>
              <a:buChar char="•"/>
            </a:pPr>
            <a:r>
              <a:rPr lang="pt-PT" sz="2000" dirty="0" smtClean="0"/>
              <a:t>Osmorregulação em Meio Terrestre</a:t>
            </a:r>
          </a:p>
          <a:p>
            <a:pPr>
              <a:buFont typeface="Arial" pitchFamily="34" charset="0"/>
              <a:buChar char="•"/>
            </a:pPr>
            <a:r>
              <a:rPr lang="pt-PT" sz="2400" dirty="0" smtClean="0"/>
              <a:t>Conclusão (</a:t>
            </a:r>
            <a:r>
              <a:rPr lang="pt-PT" sz="2000" dirty="0" smtClean="0"/>
              <a:t>Face ás variações do meio externo, de que modo é que os seres vivos podem manter em equilíbrio o seu meio interno?</a:t>
            </a:r>
            <a:r>
              <a:rPr lang="pt-PT" dirty="0" smtClean="0"/>
              <a:t>)</a:t>
            </a:r>
            <a:endParaRPr lang="pt-PT" dirty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pt-PT" sz="2400" dirty="0" smtClean="0">
                <a:latin typeface="+mj-lt"/>
              </a:rPr>
              <a:t>Bibliografia</a:t>
            </a:r>
            <a:endParaRPr lang="pt-PT" sz="2400" dirty="0" smtClean="0"/>
          </a:p>
        </p:txBody>
      </p:sp>
      <p:sp>
        <p:nvSpPr>
          <p:cNvPr id="5" name="Botão de acção: avançar ou seguinte 4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23928" y="188640"/>
            <a:ext cx="50649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Introdução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5328592"/>
          </a:xfrm>
        </p:spPr>
        <p:txBody>
          <a:bodyPr>
            <a:normAutofit/>
          </a:bodyPr>
          <a:lstStyle/>
          <a:p>
            <a:pPr algn="just"/>
            <a:r>
              <a:rPr lang="pt-PT" sz="2200" dirty="0"/>
              <a:t>Este trabalho </a:t>
            </a:r>
            <a:r>
              <a:rPr lang="pt-PT" sz="2200" dirty="0" smtClean="0"/>
              <a:t>foi realizado com o objectivo de responder à questão- problema: “Face às variações do meio externo, de que modo é que os seres vivos podem manter em equilíbrio o seu meio interno?”, sendo que, para isso, foram abordados três conceitos.</a:t>
            </a:r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A homeostasia </a:t>
            </a:r>
            <a:r>
              <a:rPr lang="pt-PT" sz="2200" dirty="0"/>
              <a:t>corresponde ao conjunto de processos que os seres vivos realizam para </a:t>
            </a:r>
            <a:r>
              <a:rPr lang="pt-PT" sz="2200" dirty="0" smtClean="0"/>
              <a:t>manterem o seu meio interno em </a:t>
            </a:r>
            <a:r>
              <a:rPr lang="pt-PT" sz="2200" dirty="0"/>
              <a:t>equilíbrio. </a:t>
            </a:r>
            <a:endParaRPr lang="pt-PT" sz="2200" dirty="0" smtClean="0"/>
          </a:p>
          <a:p>
            <a:pPr algn="just"/>
            <a:endParaRPr lang="pt-PT" sz="2200" dirty="0" smtClean="0"/>
          </a:p>
          <a:p>
            <a:pPr algn="just"/>
            <a:r>
              <a:rPr lang="pt-PT" sz="2200" dirty="0" smtClean="0"/>
              <a:t>Para isto, existem dois mecanismos de homeostasia: termorregulação, que </a:t>
            </a:r>
            <a:r>
              <a:rPr lang="pt-PT" sz="2200" dirty="0"/>
              <a:t>corresponde a um conjunto de sistemas de regulação da temperatura corporal de alguns seres vivos, e a osmorregulação, que é o processo que permite a manutenção do equilíbrio de água e sais minerais no organismo. </a:t>
            </a:r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Mecanismos </a:t>
            </a:r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 Homeostasia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12" name="Conexão recta 11"/>
          <p:cNvCxnSpPr/>
          <p:nvPr/>
        </p:nvCxnSpPr>
        <p:spPr>
          <a:xfrm>
            <a:off x="4572001" y="2420889"/>
            <a:ext cx="0" cy="2892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exão recta 12"/>
          <p:cNvCxnSpPr/>
          <p:nvPr/>
        </p:nvCxnSpPr>
        <p:spPr>
          <a:xfrm>
            <a:off x="2483768" y="2708920"/>
            <a:ext cx="4608512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xão recta 13"/>
          <p:cNvCxnSpPr/>
          <p:nvPr/>
        </p:nvCxnSpPr>
        <p:spPr>
          <a:xfrm>
            <a:off x="2483768" y="2708920"/>
            <a:ext cx="0" cy="130146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exão recta 14"/>
          <p:cNvCxnSpPr/>
          <p:nvPr/>
        </p:nvCxnSpPr>
        <p:spPr>
          <a:xfrm>
            <a:off x="7092280" y="2708920"/>
            <a:ext cx="0" cy="1366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CaixaDeTexto 15"/>
          <p:cNvSpPr txBox="1"/>
          <p:nvPr/>
        </p:nvSpPr>
        <p:spPr>
          <a:xfrm>
            <a:off x="1475656" y="3933055"/>
            <a:ext cx="2032326" cy="3708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Termorregulação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6156176" y="3861048"/>
            <a:ext cx="1814576" cy="3708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Osmorregulação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3635896" y="2060848"/>
            <a:ext cx="1887159" cy="40175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Homeostasia</a:t>
            </a:r>
            <a:endParaRPr lang="pt-PT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827583" y="5157192"/>
            <a:ext cx="3338821" cy="137377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Mecanismo de homeostasia que corresponde a um conjunto de sistemas de regulação da temperatura corporal de alguns seres vivos.</a:t>
            </a:r>
            <a:endParaRPr kumimoji="0" lang="pt-PT" sz="16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796136" y="5301208"/>
            <a:ext cx="2592288" cy="115212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Mecanismo de homeostasia que permite a manutenção do equilíbrio de água e sais minerais no organismo.</a:t>
            </a:r>
            <a:endParaRPr kumimoji="0" lang="pt-PT" sz="28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cxnSp>
        <p:nvCxnSpPr>
          <p:cNvPr id="25" name="Conexão recta 24"/>
          <p:cNvCxnSpPr>
            <a:endCxn id="1026" idx="0"/>
          </p:cNvCxnSpPr>
          <p:nvPr/>
        </p:nvCxnSpPr>
        <p:spPr>
          <a:xfrm>
            <a:off x="2483768" y="4293096"/>
            <a:ext cx="13226" cy="86409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Conexão recta 26"/>
          <p:cNvCxnSpPr/>
          <p:nvPr/>
        </p:nvCxnSpPr>
        <p:spPr>
          <a:xfrm>
            <a:off x="7092280" y="4221088"/>
            <a:ext cx="0" cy="108366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ângulo 27"/>
          <p:cNvSpPr/>
          <p:nvPr/>
        </p:nvSpPr>
        <p:spPr>
          <a:xfrm>
            <a:off x="323528" y="1196752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u="sng" dirty="0" smtClean="0"/>
              <a:t>Homeostasia:</a:t>
            </a:r>
            <a:r>
              <a:rPr lang="pt-PT" sz="2000" dirty="0" smtClean="0"/>
              <a:t> Corresponde ao conjunto de processos que os seres vivos realizam para manterem o equilíbrio dinâmico do seu meio interno – constância.</a:t>
            </a:r>
            <a:endParaRPr lang="pt-PT" sz="2000" dirty="0"/>
          </a:p>
        </p:txBody>
      </p:sp>
      <p:sp>
        <p:nvSpPr>
          <p:cNvPr id="3" name="Botão de acção: avançar ou seguinte 2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64939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20" grpId="0" animBg="1"/>
      <p:bldP spid="1026" grpId="0" animBg="1"/>
      <p:bldP spid="10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Classificação de Animais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5" name="Conexão recta 4"/>
          <p:cNvCxnSpPr/>
          <p:nvPr/>
        </p:nvCxnSpPr>
        <p:spPr>
          <a:xfrm flipV="1">
            <a:off x="2123728" y="2204864"/>
            <a:ext cx="2376264" cy="14401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755576" y="3645024"/>
            <a:ext cx="201622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Homeotérmicos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195736" y="5445224"/>
            <a:ext cx="1814576" cy="3708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Poiquilotérmicos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563888" y="1484784"/>
            <a:ext cx="1887159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Os animais podem ser:</a:t>
            </a:r>
            <a:endParaRPr lang="pt-PT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17" name="Conexão recta 16"/>
          <p:cNvCxnSpPr/>
          <p:nvPr/>
        </p:nvCxnSpPr>
        <p:spPr>
          <a:xfrm flipV="1">
            <a:off x="3275856" y="2204864"/>
            <a:ext cx="1224136" cy="32403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exão recta 18"/>
          <p:cNvCxnSpPr>
            <a:stCxn id="25" idx="0"/>
          </p:cNvCxnSpPr>
          <p:nvPr/>
        </p:nvCxnSpPr>
        <p:spPr>
          <a:xfrm flipH="1" flipV="1">
            <a:off x="4499992" y="2204864"/>
            <a:ext cx="1224136" cy="32403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xão recta 20"/>
          <p:cNvCxnSpPr>
            <a:stCxn id="23" idx="0"/>
          </p:cNvCxnSpPr>
          <p:nvPr/>
        </p:nvCxnSpPr>
        <p:spPr>
          <a:xfrm flipH="1" flipV="1">
            <a:off x="4499992" y="2204864"/>
            <a:ext cx="2808312" cy="14401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CaixaDeTexto 22"/>
          <p:cNvSpPr txBox="1"/>
          <p:nvPr/>
        </p:nvSpPr>
        <p:spPr>
          <a:xfrm>
            <a:off x="6300192" y="3645024"/>
            <a:ext cx="201622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Endotérmicos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4716016" y="5445224"/>
            <a:ext cx="2016224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Ectotérmicos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2" name="Botão de acção: avançar ou seguinte 11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63581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23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409609"/>
            <a:ext cx="8665353" cy="931159"/>
          </a:xfrm>
        </p:spPr>
        <p:txBody>
          <a:bodyPr>
            <a:normAutofit fontScale="90000"/>
          </a:bodyPr>
          <a:lstStyle/>
          <a:p>
            <a:r>
              <a:rPr lang="pt-PT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Comportamento dos </a:t>
            </a:r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Animais Endotérmicos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4" name="Conexão recta 3"/>
          <p:cNvCxnSpPr/>
          <p:nvPr/>
        </p:nvCxnSpPr>
        <p:spPr>
          <a:xfrm>
            <a:off x="4860032" y="2204864"/>
            <a:ext cx="0" cy="72008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exão recta 4"/>
          <p:cNvCxnSpPr/>
          <p:nvPr/>
        </p:nvCxnSpPr>
        <p:spPr>
          <a:xfrm>
            <a:off x="2483768" y="2924944"/>
            <a:ext cx="4608512" cy="1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exão recta 5"/>
          <p:cNvCxnSpPr/>
          <p:nvPr/>
        </p:nvCxnSpPr>
        <p:spPr>
          <a:xfrm>
            <a:off x="2483768" y="2924944"/>
            <a:ext cx="0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exão recta 6"/>
          <p:cNvCxnSpPr/>
          <p:nvPr/>
        </p:nvCxnSpPr>
        <p:spPr>
          <a:xfrm>
            <a:off x="7092280" y="2924944"/>
            <a:ext cx="0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CaixaDeTexto 7"/>
          <p:cNvSpPr txBox="1"/>
          <p:nvPr/>
        </p:nvSpPr>
        <p:spPr>
          <a:xfrm>
            <a:off x="1475656" y="3284984"/>
            <a:ext cx="2032326" cy="3708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Abaixo dos 27°C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6156176" y="3212976"/>
            <a:ext cx="1814576" cy="37084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Acima dos 32°C</a:t>
            </a:r>
            <a:endParaRPr lang="pt-PT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483768" y="1916832"/>
            <a:ext cx="4608512" cy="70788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Os animais endotérmicos, quando sujeitos a temperaturas…</a:t>
            </a:r>
            <a:endParaRPr lang="pt-PT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827584" y="4077073"/>
            <a:ext cx="3338821" cy="100811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Aumento da taxa metabólica para manter a temperatura corporal constante.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5292080" y="4005064"/>
            <a:ext cx="3528392" cy="136815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pt-PT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Aumento da taxa metabólica devido ao gasto de energia, causado pela produção de suor ou pelo tornando-se ofegante, de modo a manter a temperatura corporal constante.</a:t>
            </a:r>
            <a:endParaRPr lang="pt-PT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cxnSp>
        <p:nvCxnSpPr>
          <p:cNvPr id="13" name="Conexão recta 12"/>
          <p:cNvCxnSpPr>
            <a:endCxn id="11" idx="0"/>
          </p:cNvCxnSpPr>
          <p:nvPr/>
        </p:nvCxnSpPr>
        <p:spPr>
          <a:xfrm>
            <a:off x="2483768" y="3645025"/>
            <a:ext cx="13227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exão recta 13"/>
          <p:cNvCxnSpPr/>
          <p:nvPr/>
        </p:nvCxnSpPr>
        <p:spPr>
          <a:xfrm>
            <a:off x="7092280" y="3573016"/>
            <a:ext cx="0" cy="43204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ângulo 24"/>
          <p:cNvSpPr/>
          <p:nvPr/>
        </p:nvSpPr>
        <p:spPr>
          <a:xfrm>
            <a:off x="323528" y="551723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pt-PT" dirty="0" smtClean="0">
                <a:latin typeface="Tw Cen MT" pitchFamily="34" charset="0"/>
              </a:rPr>
              <a:t>	Os animais endotérmicos (aves e mamíferos) têm a capacidade de regular a temperatura, mas dentro de determinados limites, logo, a temperatura é um factor limitante pois qualquer condição que se aproxime ou exceda os limites da tolerância designa-se factor limitante.</a:t>
            </a:r>
            <a:endParaRPr lang="pt-PT" sz="3200" dirty="0" smtClean="0">
              <a:latin typeface="Tw Cen MT" pitchFamily="34" charset="0"/>
            </a:endParaRPr>
          </a:p>
        </p:txBody>
      </p:sp>
      <p:sp>
        <p:nvSpPr>
          <p:cNvPr id="15" name="Botão de acção: avançar ou seguinte 14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2635815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65353" cy="931159"/>
          </a:xfrm>
        </p:spPr>
        <p:txBody>
          <a:bodyPr>
            <a:normAutofit/>
          </a:bodyPr>
          <a:lstStyle/>
          <a:p>
            <a:r>
              <a:rPr lang="pt-PT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Mecanismos da Termorregulação</a:t>
            </a:r>
            <a:endParaRPr lang="pt-PT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251520" y="1196752"/>
            <a:ext cx="8352928" cy="5472608"/>
          </a:xfrm>
        </p:spPr>
        <p:txBody>
          <a:bodyPr>
            <a:normAutofit fontScale="92500"/>
          </a:bodyPr>
          <a:lstStyle/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Os mecanismos de Termorregulação são regulados pelo hipotálamo (sendo este também responsável pela regulação da temperatura corporal).</a:t>
            </a:r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As células termo-sensoriais da pele geram impulsos nervosos, quando estimuladas pelo frio ou calor, que são conduzidos pelos nervos sensitivos e pela espinal medula até ao hipotálamo.</a:t>
            </a:r>
          </a:p>
          <a:p>
            <a:pPr lvl="1" algn="just"/>
            <a:endParaRPr lang="pt-PT" dirty="0" smtClean="0"/>
          </a:p>
          <a:p>
            <a:pPr lvl="1" algn="just"/>
            <a:r>
              <a:rPr lang="pt-PT" dirty="0" smtClean="0"/>
              <a:t>Na Termorregulação estão envolvidos fenómenos de vasodilatação (permite aumento da perda de calor), vasoconstrição (permite diminuição das perdas de calor) e trocas de calor.</a:t>
            </a:r>
          </a:p>
          <a:p>
            <a:endParaRPr lang="pt-PT" dirty="0"/>
          </a:p>
        </p:txBody>
      </p:sp>
      <p:sp>
        <p:nvSpPr>
          <p:cNvPr id="4" name="Botão de acção: avançar ou seguinte 3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  <p:extLst>
      <p:ext uri="{BB962C8B-B14F-4D97-AF65-F5344CB8AC3E}">
        <p14:creationId xmlns:p14="http://schemas.microsoft.com/office/powerpoint/2010/main" xmlns="" val="3170877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23528" y="188640"/>
            <a:ext cx="8665353" cy="9311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Mecanismos da Termorregulação</a:t>
            </a:r>
            <a:endParaRPr kumimoji="0" lang="pt-PT" sz="48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395536" y="1412776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/>
              <a:t>	</a:t>
            </a:r>
            <a:r>
              <a:rPr lang="pt-PT" sz="2000" dirty="0" smtClean="0"/>
              <a:t>Deste modo, produz-se uma resposta adequada a cada situação. No caso de aumento da temperatura corporal, verifica-se:</a:t>
            </a:r>
            <a:endParaRPr lang="pt-PT" dirty="0"/>
          </a:p>
        </p:txBody>
      </p:sp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67544" y="2420888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Estímulo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Aumento da Temperatura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w Cen MT" pitchFamily="34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7544" y="3501008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Receptores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(Termorreceptores da pele)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467544" y="4581128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Centro Regulador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(Hipotálamo)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7544" y="5589240"/>
            <a:ext cx="288032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Efectores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(Vasos sanguíneos e glândulas sudoríparas)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860032" y="5589240"/>
            <a:ext cx="3816424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Resposta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Vasodilatação, aumento da sudorese e diminuição da taxa metabólica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w Cen MT" pitchFamily="34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860032" y="4581128"/>
            <a:ext cx="3816424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Diminuição da Temperatura Corporal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860032" y="3533254"/>
            <a:ext cx="3816424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Valor Estabelecido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(37°C)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860032" y="2391852"/>
            <a:ext cx="3816424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Fim da Estimulação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cxnSp>
        <p:nvCxnSpPr>
          <p:cNvPr id="3082" name="AutoShape 10"/>
          <p:cNvCxnSpPr>
            <a:cxnSpLocks noChangeShapeType="1"/>
            <a:stCxn id="3074" idx="2"/>
            <a:endCxn id="3075" idx="0"/>
          </p:cNvCxnSpPr>
          <p:nvPr/>
        </p:nvCxnSpPr>
        <p:spPr bwMode="auto">
          <a:xfrm>
            <a:off x="1907704" y="3097996"/>
            <a:ext cx="0" cy="403012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88" name="AutoShape 16"/>
          <p:cNvCxnSpPr>
            <a:cxnSpLocks noChangeShapeType="1"/>
          </p:cNvCxnSpPr>
          <p:nvPr/>
        </p:nvCxnSpPr>
        <p:spPr bwMode="auto">
          <a:xfrm>
            <a:off x="3347864" y="6021288"/>
            <a:ext cx="1512168" cy="0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AutoShape 10"/>
          <p:cNvCxnSpPr>
            <a:cxnSpLocks noChangeShapeType="1"/>
            <a:stCxn id="3075" idx="2"/>
          </p:cNvCxnSpPr>
          <p:nvPr/>
        </p:nvCxnSpPr>
        <p:spPr bwMode="auto">
          <a:xfrm>
            <a:off x="1907704" y="4178116"/>
            <a:ext cx="0" cy="403012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AutoShape 10"/>
          <p:cNvCxnSpPr>
            <a:cxnSpLocks noChangeShapeType="1"/>
            <a:stCxn id="3076" idx="2"/>
            <a:endCxn id="3077" idx="0"/>
          </p:cNvCxnSpPr>
          <p:nvPr/>
        </p:nvCxnSpPr>
        <p:spPr bwMode="auto">
          <a:xfrm>
            <a:off x="1907704" y="5258236"/>
            <a:ext cx="0" cy="331004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AutoShape 10"/>
          <p:cNvCxnSpPr>
            <a:cxnSpLocks noChangeShapeType="1"/>
            <a:stCxn id="3079" idx="2"/>
            <a:endCxn id="3078" idx="0"/>
          </p:cNvCxnSpPr>
          <p:nvPr/>
        </p:nvCxnSpPr>
        <p:spPr bwMode="auto">
          <a:xfrm>
            <a:off x="6768244" y="5289014"/>
            <a:ext cx="0" cy="300226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AutoShape 10"/>
          <p:cNvCxnSpPr>
            <a:cxnSpLocks noChangeShapeType="1"/>
            <a:stCxn id="3080" idx="2"/>
            <a:endCxn id="3079" idx="0"/>
          </p:cNvCxnSpPr>
          <p:nvPr/>
        </p:nvCxnSpPr>
        <p:spPr bwMode="auto">
          <a:xfrm>
            <a:off x="6768244" y="4210362"/>
            <a:ext cx="0" cy="370766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AutoShape 10"/>
          <p:cNvCxnSpPr>
            <a:cxnSpLocks noChangeShapeType="1"/>
            <a:stCxn id="3081" idx="2"/>
            <a:endCxn id="3080" idx="0"/>
          </p:cNvCxnSpPr>
          <p:nvPr/>
        </p:nvCxnSpPr>
        <p:spPr bwMode="auto">
          <a:xfrm>
            <a:off x="6768244" y="3068960"/>
            <a:ext cx="0" cy="464294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Botão de acção: avançar ou seguinte 18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 txBox="1">
            <a:spLocks/>
          </p:cNvSpPr>
          <p:nvPr/>
        </p:nvSpPr>
        <p:spPr>
          <a:xfrm>
            <a:off x="323528" y="188640"/>
            <a:ext cx="8665353" cy="9311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800" b="1" i="0" u="none" strike="noStrike" kern="1200" cap="none" spc="0" normalizeH="0" baseline="0" noProof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Mecanismos da Termorregulação</a:t>
            </a:r>
            <a:endParaRPr kumimoji="0" lang="pt-PT" sz="4800" b="1" i="0" u="none" strike="noStrike" kern="1200" cap="none" spc="0" normalizeH="0" baseline="0" noProof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395536" y="1340768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dirty="0" smtClean="0"/>
              <a:t>	</a:t>
            </a:r>
            <a:r>
              <a:rPr lang="pt-PT" sz="2000" dirty="0" smtClean="0"/>
              <a:t>No caso de diminuição da temperatura corporal, verifica-se:</a:t>
            </a:r>
            <a:endParaRPr lang="pt-PT" dirty="0"/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467544" y="1881249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Estímulo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PT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Diminuição</a:t>
            </a: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 da Temperatura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w Cen MT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67544" y="2961369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Receptores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(Termorreceptores da pele)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7544" y="4041489"/>
            <a:ext cx="288032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Centro Regulador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(Hipotálamo)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67544" y="5067181"/>
            <a:ext cx="288032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Efectores</a:t>
            </a:r>
            <a:endParaRPr kumimoji="0" lang="pt-PT" sz="20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Calibri" pitchFamily="34" charset="0"/>
              </a:rPr>
              <a:t>(Vasos sanguíneos e músculos)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5004048" y="5085184"/>
            <a:ext cx="360040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Resposta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Vasoconstrição, erecção dos pêlos e aumento da taxa metabólica</a:t>
            </a:r>
            <a:endParaRPr kumimoji="0" lang="pt-PT" sz="32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Tw Cen MT" pitchFamily="34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004048" y="4040646"/>
            <a:ext cx="3600400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  <a:latin typeface="Tw Cen MT" pitchFamily="34" charset="0"/>
              </a:rPr>
              <a:t>Aumento da Temperatura Corporal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004048" y="2986226"/>
            <a:ext cx="360040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Valor Estabelecido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(37°C)</a:t>
            </a: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5004048" y="1844824"/>
            <a:ext cx="3600400" cy="6771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2000" b="1" i="0" u="none" strike="noStrike" normalizeH="0" baseline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Fim da Estimulação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1" i="0" u="none" strike="noStrike" normalizeH="0" baseline="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cxnSp>
        <p:nvCxnSpPr>
          <p:cNvPr id="14" name="AutoShape 10"/>
          <p:cNvCxnSpPr>
            <a:cxnSpLocks noChangeShapeType="1"/>
            <a:stCxn id="6" idx="2"/>
            <a:endCxn id="7" idx="0"/>
          </p:cNvCxnSpPr>
          <p:nvPr/>
        </p:nvCxnSpPr>
        <p:spPr bwMode="auto">
          <a:xfrm>
            <a:off x="1907704" y="2558357"/>
            <a:ext cx="0" cy="403012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AutoShape 16"/>
          <p:cNvCxnSpPr>
            <a:cxnSpLocks noChangeShapeType="1"/>
            <a:endCxn id="10" idx="1"/>
          </p:cNvCxnSpPr>
          <p:nvPr/>
        </p:nvCxnSpPr>
        <p:spPr bwMode="auto">
          <a:xfrm>
            <a:off x="3347864" y="5530323"/>
            <a:ext cx="1656184" cy="31915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AutoShape 10"/>
          <p:cNvCxnSpPr>
            <a:cxnSpLocks noChangeShapeType="1"/>
            <a:stCxn id="7" idx="2"/>
          </p:cNvCxnSpPr>
          <p:nvPr/>
        </p:nvCxnSpPr>
        <p:spPr bwMode="auto">
          <a:xfrm>
            <a:off x="1907704" y="3638477"/>
            <a:ext cx="0" cy="360040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AutoShape 10"/>
          <p:cNvCxnSpPr>
            <a:cxnSpLocks noChangeShapeType="1"/>
            <a:stCxn id="8" idx="2"/>
            <a:endCxn id="9" idx="0"/>
          </p:cNvCxnSpPr>
          <p:nvPr/>
        </p:nvCxnSpPr>
        <p:spPr bwMode="auto">
          <a:xfrm>
            <a:off x="1907704" y="4718597"/>
            <a:ext cx="0" cy="348584"/>
          </a:xfrm>
          <a:prstGeom prst="straightConnector1">
            <a:avLst/>
          </a:prstGeom>
          <a:ln w="63500"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AutoShape 10"/>
          <p:cNvCxnSpPr>
            <a:cxnSpLocks noChangeShapeType="1"/>
            <a:stCxn id="11" idx="2"/>
            <a:endCxn id="10" idx="0"/>
          </p:cNvCxnSpPr>
          <p:nvPr/>
        </p:nvCxnSpPr>
        <p:spPr bwMode="auto">
          <a:xfrm>
            <a:off x="6804248" y="4748532"/>
            <a:ext cx="0" cy="336652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AutoShape 10"/>
          <p:cNvCxnSpPr>
            <a:cxnSpLocks noChangeShapeType="1"/>
            <a:stCxn id="12" idx="2"/>
            <a:endCxn id="11" idx="0"/>
          </p:cNvCxnSpPr>
          <p:nvPr/>
        </p:nvCxnSpPr>
        <p:spPr bwMode="auto">
          <a:xfrm>
            <a:off x="6804248" y="3663334"/>
            <a:ext cx="0" cy="377312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AutoShape 10"/>
          <p:cNvCxnSpPr>
            <a:cxnSpLocks noChangeShapeType="1"/>
            <a:stCxn id="13" idx="2"/>
            <a:endCxn id="12" idx="0"/>
          </p:cNvCxnSpPr>
          <p:nvPr/>
        </p:nvCxnSpPr>
        <p:spPr bwMode="auto">
          <a:xfrm>
            <a:off x="6804248" y="2521932"/>
            <a:ext cx="0" cy="464294"/>
          </a:xfrm>
          <a:prstGeom prst="straightConnector1">
            <a:avLst/>
          </a:prstGeom>
          <a:ln w="63500">
            <a:headEnd type="triangle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ângulo 20"/>
          <p:cNvSpPr/>
          <p:nvPr/>
        </p:nvSpPr>
        <p:spPr>
          <a:xfrm>
            <a:off x="395536" y="6105490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dirty="0" smtClean="0"/>
              <a:t>	O sistema nervoso regula a temperatura corporal através de mecanismos de feedback negativo (o efeito contraria a causa).</a:t>
            </a:r>
            <a:endParaRPr lang="pt-PT" sz="2000" dirty="0"/>
          </a:p>
        </p:txBody>
      </p:sp>
      <p:sp>
        <p:nvSpPr>
          <p:cNvPr id="22" name="Botão de acção: avançar ou seguinte 21">
            <a:hlinkClick r:id="" action="ppaction://hlinkshowjump?jump=nextslide" highlightClick="1"/>
          </p:cNvPr>
          <p:cNvSpPr/>
          <p:nvPr/>
        </p:nvSpPr>
        <p:spPr>
          <a:xfrm>
            <a:off x="8640960" y="6414332"/>
            <a:ext cx="395536" cy="32703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1" grpId="0"/>
    </p:bldLst>
  </p:timing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Median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TC101859865[[fn=Padrão]]</Template>
  <TotalTime>385</TotalTime>
  <Words>829</Words>
  <Application>Microsoft Office PowerPoint</Application>
  <PresentationFormat>Apresentação no Ecrã (4:3)</PresentationFormat>
  <Paragraphs>157</Paragraphs>
  <Slides>19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0" baseType="lpstr">
      <vt:lpstr>Kilter</vt:lpstr>
      <vt:lpstr>Face às variações do meio externo, de  que modo é que os seres vivos podem  manter em equilíbrio o seu meio interno?</vt:lpstr>
      <vt:lpstr>Índice</vt:lpstr>
      <vt:lpstr>Introdução</vt:lpstr>
      <vt:lpstr>Mecanismos de Homeostasia</vt:lpstr>
      <vt:lpstr>Classificação de Animais</vt:lpstr>
      <vt:lpstr>Comportamento dos Animais Endotérmicos</vt:lpstr>
      <vt:lpstr>Mecanismos da Termorregulação</vt:lpstr>
      <vt:lpstr>Diapositivo 8</vt:lpstr>
      <vt:lpstr>Diapositivo 9</vt:lpstr>
      <vt:lpstr>Osmorregulação</vt:lpstr>
      <vt:lpstr>Osmorregulação em Meios Aquáticos</vt:lpstr>
      <vt:lpstr>Osmorregulação em Meios Terrestres</vt:lpstr>
      <vt:lpstr>Minhoca</vt:lpstr>
      <vt:lpstr>Insectos e Aranhas</vt:lpstr>
      <vt:lpstr>Aves</vt:lpstr>
      <vt:lpstr>Mamíferos</vt:lpstr>
      <vt:lpstr>Mamíferos</vt:lpstr>
      <vt:lpstr>Diapositivo 18</vt:lpstr>
      <vt:lpstr>Webgrafia</vt:lpstr>
    </vt:vector>
  </TitlesOfParts>
  <Company>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 às variações do meio externo, de  que modo é que os seres vivos podem manter em equilíbrio o seu meio interno?</dc:title>
  <dc:creator>Ana Serra</dc:creator>
  <cp:lastModifiedBy>TMN</cp:lastModifiedBy>
  <cp:revision>43</cp:revision>
  <dcterms:created xsi:type="dcterms:W3CDTF">2011-10-01T12:52:32Z</dcterms:created>
  <dcterms:modified xsi:type="dcterms:W3CDTF">2011-10-02T21:51:06Z</dcterms:modified>
</cp:coreProperties>
</file>